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91.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8" r:id="rId3"/>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Lst>
  <p:sldSz cy="6858000" cx="9144000"/>
  <p:notesSz cx="6858000" cy="9144000"/>
  <p:embeddedFontLst>
    <p:embeddedFont>
      <p:font typeface="Open Sans SemiBold"/>
      <p:regular r:id="rId97"/>
      <p:bold r:id="rId98"/>
      <p:italic r:id="rId99"/>
      <p:boldItalic r:id="rId100"/>
    </p:embeddedFont>
    <p:embeddedFont>
      <p:font typeface="Open Sans ExtraBold"/>
      <p:bold r:id="rId101"/>
      <p:boldItalic r:id="rId102"/>
    </p:embeddedFont>
    <p:embeddedFont>
      <p:font typeface="Helvetica Neue Light"/>
      <p:regular r:id="rId103"/>
      <p:bold r:id="rId104"/>
      <p:italic r:id="rId105"/>
      <p:boldItalic r:id="rId106"/>
    </p:embeddedFont>
    <p:embeddedFont>
      <p:font typeface="Open Sans"/>
      <p:regular r:id="rId107"/>
      <p:bold r:id="rId108"/>
      <p:italic r:id="rId109"/>
      <p:boldItalic r:id="rId11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font" Target="fonts/OpenSans-regular.fntdata"/><Relationship Id="rId106" Type="http://schemas.openxmlformats.org/officeDocument/2006/relationships/font" Target="fonts/HelveticaNeueLight-boldItalic.fntdata"/><Relationship Id="rId105" Type="http://schemas.openxmlformats.org/officeDocument/2006/relationships/font" Target="fonts/HelveticaNeueLight-italic.fntdata"/><Relationship Id="rId104" Type="http://schemas.openxmlformats.org/officeDocument/2006/relationships/font" Target="fonts/HelveticaNeueLight-bold.fntdata"/><Relationship Id="rId109" Type="http://schemas.openxmlformats.org/officeDocument/2006/relationships/font" Target="fonts/OpenSans-italic.fntdata"/><Relationship Id="rId108" Type="http://schemas.openxmlformats.org/officeDocument/2006/relationships/font" Target="fonts/OpenSans-bold.fntdata"/><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font" Target="fonts/HelveticaNeueLight-regular.fntdata"/><Relationship Id="rId102" Type="http://schemas.openxmlformats.org/officeDocument/2006/relationships/font" Target="fonts/OpenSansExtraBold-boldItalic.fntdata"/><Relationship Id="rId101" Type="http://schemas.openxmlformats.org/officeDocument/2006/relationships/font" Target="fonts/OpenSansExtraBold-bold.fntdata"/><Relationship Id="rId100" Type="http://schemas.openxmlformats.org/officeDocument/2006/relationships/font" Target="fonts/OpenSansSemiBold-boldItalic.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font" Target="fonts/OpenSansSemiBold-regular.fntdata"/><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font" Target="fonts/OpenSansSemiBold-italic.fntdata"/><Relationship Id="rId10" Type="http://schemas.openxmlformats.org/officeDocument/2006/relationships/slide" Target="slides/slide5.xml"/><Relationship Id="rId98" Type="http://schemas.openxmlformats.org/officeDocument/2006/relationships/font" Target="fonts/OpenSansSemiBold-bold.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5" Type="http://schemas.openxmlformats.org/officeDocument/2006/relationships/slide" Target="slides/slide10.xml"/><Relationship Id="rId110" Type="http://schemas.openxmlformats.org/officeDocument/2006/relationships/font" Target="fonts/OpenSans-boldItalic.fntdata"/><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slideMaster" Target="slideMasters/slideMaster2.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byte.com/algorithm/generate-n-primes-sieve-of-eratosthenes-algorithm" TargetMode="Externa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coderbyte.com/algorithm/generate-n-primes-sieve-of-eratosthenes-algorithm"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 name="Shape 80"/>
        <p:cNvGrpSpPr/>
        <p:nvPr/>
      </p:nvGrpSpPr>
      <p:grpSpPr>
        <a:xfrm>
          <a:off x="0" y="0"/>
          <a:ext cx="0" cy="0"/>
          <a:chOff x="0" y="0"/>
          <a:chExt cx="0" cy="0"/>
        </a:xfrm>
      </p:grpSpPr>
      <p:sp>
        <p:nvSpPr>
          <p:cNvPr id="81" name="Google Shape;81;p: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 name="Google Shape;8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7" name="Shape 157"/>
        <p:cNvGrpSpPr/>
        <p:nvPr/>
      </p:nvGrpSpPr>
      <p:grpSpPr>
        <a:xfrm>
          <a:off x="0" y="0"/>
          <a:ext cx="0" cy="0"/>
          <a:chOff x="0" y="0"/>
          <a:chExt cx="0" cy="0"/>
        </a:xfrm>
      </p:grpSpPr>
      <p:sp>
        <p:nvSpPr>
          <p:cNvPr id="158" name="Google Shape;158;g3462811c81_0_3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9" name="Google Shape;159;g3462811c81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can explain what refactoring means.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knows any refactoring strategies.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5" name="Shape 165"/>
        <p:cNvGrpSpPr/>
        <p:nvPr/>
      </p:nvGrpSpPr>
      <p:grpSpPr>
        <a:xfrm>
          <a:off x="0" y="0"/>
          <a:ext cx="0" cy="0"/>
          <a:chOff x="0" y="0"/>
          <a:chExt cx="0" cy="0"/>
        </a:xfrm>
      </p:grpSpPr>
      <p:sp>
        <p:nvSpPr>
          <p:cNvPr id="166" name="Google Shape;166;g3462811c8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67" name="Google Shape;167;g3462811c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3462811c81_0_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3462811c81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1" name="Shape 181"/>
        <p:cNvGrpSpPr/>
        <p:nvPr/>
      </p:nvGrpSpPr>
      <p:grpSpPr>
        <a:xfrm>
          <a:off x="0" y="0"/>
          <a:ext cx="0" cy="0"/>
          <a:chOff x="0" y="0"/>
          <a:chExt cx="0" cy="0"/>
        </a:xfrm>
      </p:grpSpPr>
      <p:sp>
        <p:nvSpPr>
          <p:cNvPr id="182" name="Google Shape;182;g3462811c81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3462811c8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9" name="Shape 189"/>
        <p:cNvGrpSpPr/>
        <p:nvPr/>
      </p:nvGrpSpPr>
      <p:grpSpPr>
        <a:xfrm>
          <a:off x="0" y="0"/>
          <a:ext cx="0" cy="0"/>
          <a:chOff x="0" y="0"/>
          <a:chExt cx="0" cy="0"/>
        </a:xfrm>
      </p:grpSpPr>
      <p:sp>
        <p:nvSpPr>
          <p:cNvPr id="190" name="Google Shape;190;g3360fe5d95_0_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360fe5d95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336173de77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36173de77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 question may be slightly different, such as instead of writing a function that takes an input, you might write a function that prints from 1 to 100.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Note - some people say "reppel-it" and some say "reppel dot i t." Either way is probably fine.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3464671870_2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464671870_2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Repl.it offers tons of different languages and gets you started in a properly configured coding environment super quickly.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3464671870_2_1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3464671870_2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3" name="Shape 213"/>
        <p:cNvGrpSpPr/>
        <p:nvPr/>
      </p:nvGrpSpPr>
      <p:grpSpPr>
        <a:xfrm>
          <a:off x="0" y="0"/>
          <a:ext cx="0" cy="0"/>
          <a:chOff x="0" y="0"/>
          <a:chExt cx="0" cy="0"/>
        </a:xfrm>
      </p:grpSpPr>
      <p:sp>
        <p:nvSpPr>
          <p:cNvPr id="214" name="Google Shape;214;g3464671870_2_15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5" name="Google Shape;215;g3464671870_2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your solution is correct, you'll see the desired output in the console on the right.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Otherwise, you can use the output (errors, return values, etc) to debug your code!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Depending on how your write your function, you may need to include a "print" statement in front of your function call.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3464671870_2_16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3464671870_2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not necessary to use repl.it at any point throughout this workshop. However, if you want to use it to try your solutions and debug your code, it's a great tool! It's also really useful for sharing your solutions with other people.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Allow the GIF to play a few times.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5" name="Shape 85"/>
        <p:cNvGrpSpPr/>
        <p:nvPr/>
      </p:nvGrpSpPr>
      <p:grpSpPr>
        <a:xfrm>
          <a:off x="0" y="0"/>
          <a:ext cx="0" cy="0"/>
          <a:chOff x="0" y="0"/>
          <a:chExt cx="0" cy="0"/>
        </a:xfrm>
      </p:grpSpPr>
      <p:sp>
        <p:nvSpPr>
          <p:cNvPr id="86" name="Google Shape;86;g1e145680d1_0_2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7" name="Google Shape;87;g1e145680d1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attendees we are going to check them in for the event</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Once attendees check in, they will receive an email with the items listed on the slide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Attendees must check-in to get credit for attending this event</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Confirm that everyone has checked in by asking participants to give you a signal when they receive the email.</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5" name="Shape 225"/>
        <p:cNvGrpSpPr/>
        <p:nvPr/>
      </p:nvGrpSpPr>
      <p:grpSpPr>
        <a:xfrm>
          <a:off x="0" y="0"/>
          <a:ext cx="0" cy="0"/>
          <a:chOff x="0" y="0"/>
          <a:chExt cx="0" cy="0"/>
        </a:xfrm>
      </p:grpSpPr>
      <p:sp>
        <p:nvSpPr>
          <p:cNvPr id="226" name="Google Shape;226;g3464671870_2_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7" name="Google Shape;227;g3464671870_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FizzBuzz is a simple problem that many interviewers and recruiters use in initial phone screens or other early interview stages as a quick "gut check" to see if you have any programming experience. Many developers still get this one wrong!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completely, especially the tip about taking a picture. Give attendees a minute to pull the slides up from their email or take a picture of the problem.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5" name="Shape 245"/>
        <p:cNvGrpSpPr/>
        <p:nvPr/>
      </p:nvGrpSpPr>
      <p:grpSpPr>
        <a:xfrm>
          <a:off x="0" y="0"/>
          <a:ext cx="0" cy="0"/>
          <a:chOff x="0" y="0"/>
          <a:chExt cx="0" cy="0"/>
        </a:xfrm>
      </p:grpSpPr>
      <p:sp>
        <p:nvSpPr>
          <p:cNvPr id="246" name="Google Shape;246;g3464671870_2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47" name="Google Shape;247;g3464671870_2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Questions might include:</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account for whether the input is not a number? (type-checking)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return anything? </a:t>
            </a:r>
            <a:endParaRPr sz="1800">
              <a:solidFill>
                <a:schemeClr val="dk1"/>
              </a:solidFill>
              <a:latin typeface="Open Sans"/>
              <a:ea typeface="Open Sans"/>
              <a:cs typeface="Open Sans"/>
              <a:sym typeface="Open Sans"/>
            </a:endParaRPr>
          </a:p>
          <a:p>
            <a:pPr indent="-342900" lvl="1" marL="9144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Should the function work for negative numbers?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participants to raise their hands and engage!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2" name="Shape 252"/>
        <p:cNvGrpSpPr/>
        <p:nvPr/>
      </p:nvGrpSpPr>
      <p:grpSpPr>
        <a:xfrm>
          <a:off x="0" y="0"/>
          <a:ext cx="0" cy="0"/>
          <a:chOff x="0" y="0"/>
          <a:chExt cx="0" cy="0"/>
        </a:xfrm>
      </p:grpSpPr>
      <p:sp>
        <p:nvSpPr>
          <p:cNvPr id="253" name="Google Shape;253;g3464671870_2_2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54" name="Google Shape;254;g3464671870_2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This is not the only way to plan your answer.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Also, you can do this with pencil and paper, on a whiteboard, or by explaining out loud.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explain psuedocode. Then 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9" name="Shape 269"/>
        <p:cNvGrpSpPr/>
        <p:nvPr/>
      </p:nvGrpSpPr>
      <p:grpSpPr>
        <a:xfrm>
          <a:off x="0" y="0"/>
          <a:ext cx="0" cy="0"/>
          <a:chOff x="0" y="0"/>
          <a:chExt cx="0" cy="0"/>
        </a:xfrm>
      </p:grpSpPr>
      <p:sp>
        <p:nvSpPr>
          <p:cNvPr id="270" name="Google Shape;270;g35013fe820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35013fe82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Here's a solution that translates the steps into Python.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On the next slide, we'll use repl.it to check this solution!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and allow participants to read the code for themselves.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6" name="Shape 286"/>
        <p:cNvGrpSpPr/>
        <p:nvPr/>
      </p:nvGrpSpPr>
      <p:grpSpPr>
        <a:xfrm>
          <a:off x="0" y="0"/>
          <a:ext cx="0" cy="0"/>
          <a:chOff x="0" y="0"/>
          <a:chExt cx="0" cy="0"/>
        </a:xfrm>
      </p:grpSpPr>
      <p:sp>
        <p:nvSpPr>
          <p:cNvPr id="287" name="Google Shape;287;g35013fe820_0_6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35013fe820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Play the video. Let participants think about it.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participants if they can see what went wrong. (The function never prints "FizzBuzz"),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2" name="Shape 292"/>
        <p:cNvGrpSpPr/>
        <p:nvPr/>
      </p:nvGrpSpPr>
      <p:grpSpPr>
        <a:xfrm>
          <a:off x="0" y="0"/>
          <a:ext cx="0" cy="0"/>
          <a:chOff x="0" y="0"/>
          <a:chExt cx="0" cy="0"/>
        </a:xfrm>
      </p:grpSpPr>
      <p:sp>
        <p:nvSpPr>
          <p:cNvPr id="293" name="Google Shape;293;g3464671870_2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3464671870_2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In this control flow structure, the function checks if the current number is divisible by 3. If it is, the program prints Fizz and moves on to the next number. If a number is divisible by 3 AND 5, it never makes it to the final check, so it will never print FizzBuzz.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Play the video.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9" name="Shape 299"/>
        <p:cNvGrpSpPr/>
        <p:nvPr/>
      </p:nvGrpSpPr>
      <p:grpSpPr>
        <a:xfrm>
          <a:off x="0" y="0"/>
          <a:ext cx="0" cy="0"/>
          <a:chOff x="0" y="0"/>
          <a:chExt cx="0" cy="0"/>
        </a:xfrm>
      </p:grpSpPr>
      <p:sp>
        <p:nvSpPr>
          <p:cNvPr id="300" name="Google Shape;300;g3464671870_2_16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3464671870_2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6" name="Shape 316"/>
        <p:cNvGrpSpPr/>
        <p:nvPr/>
      </p:nvGrpSpPr>
      <p:grpSpPr>
        <a:xfrm>
          <a:off x="0" y="0"/>
          <a:ext cx="0" cy="0"/>
          <a:chOff x="0" y="0"/>
          <a:chExt cx="0" cy="0"/>
        </a:xfrm>
      </p:grpSpPr>
      <p:sp>
        <p:nvSpPr>
          <p:cNvPr id="317" name="Google Shape;317;g3616757ab3_0_9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18" name="Google Shape;318;g3616757ab3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3" name="Shape 333"/>
        <p:cNvGrpSpPr/>
        <p:nvPr/>
      </p:nvGrpSpPr>
      <p:grpSpPr>
        <a:xfrm>
          <a:off x="0" y="0"/>
          <a:ext cx="0" cy="0"/>
          <a:chOff x="0" y="0"/>
          <a:chExt cx="0" cy="0"/>
        </a:xfrm>
      </p:grpSpPr>
      <p:sp>
        <p:nvSpPr>
          <p:cNvPr id="334" name="Google Shape;334;g3616757ab3_0_10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616757ab3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0" name="Shape 350"/>
        <p:cNvGrpSpPr/>
        <p:nvPr/>
      </p:nvGrpSpPr>
      <p:grpSpPr>
        <a:xfrm>
          <a:off x="0" y="0"/>
          <a:ext cx="0" cy="0"/>
          <a:chOff x="0" y="0"/>
          <a:chExt cx="0" cy="0"/>
        </a:xfrm>
      </p:grpSpPr>
      <p:sp>
        <p:nvSpPr>
          <p:cNvPr id="351" name="Google Shape;351;g3616757ab3_0_1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52" name="Google Shape;352;g3616757ab3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9" name="Shape 99"/>
        <p:cNvGrpSpPr/>
        <p:nvPr/>
      </p:nvGrpSpPr>
      <p:grpSpPr>
        <a:xfrm>
          <a:off x="0" y="0"/>
          <a:ext cx="0" cy="0"/>
          <a:chOff x="0" y="0"/>
          <a:chExt cx="0" cy="0"/>
        </a:xfrm>
      </p:grpSpPr>
      <p:sp>
        <p:nvSpPr>
          <p:cNvPr id="100" name="Google Shape;100;g1e145680d1_0_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01" name="Google Shape;101;g1e145680d1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Major League Hacking (MLH) events are meant to bring hackers together so they can learn, build, and share.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brief overview of Major League Hacking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Tell participants they can learn more at http://mlh.io/</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Example Talking Points:</a:t>
            </a:r>
            <a:endParaRPr b="1"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Through Localhost MLH is rethinking technology education to reflect how hackers actually learn and how fast the industry moves.</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lang="en" sz="1800">
                <a:solidFill>
                  <a:schemeClr val="dk1"/>
                </a:solidFill>
                <a:latin typeface="Open Sans"/>
                <a:ea typeface="Open Sans"/>
                <a:cs typeface="Open Sans"/>
                <a:sym typeface="Open Sans"/>
              </a:rPr>
              <a:t>Here’s some quick facts about MLH:</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Each year, MLH supports over 65,000 hackers around the world at events they facilitate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Those students create more than 12,000 amazing projects together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MLH is a global organization that empowers hackers in more than 400 cities and growing every day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7" name="Shape 367"/>
        <p:cNvGrpSpPr/>
        <p:nvPr/>
      </p:nvGrpSpPr>
      <p:grpSpPr>
        <a:xfrm>
          <a:off x="0" y="0"/>
          <a:ext cx="0" cy="0"/>
          <a:chOff x="0" y="0"/>
          <a:chExt cx="0" cy="0"/>
        </a:xfrm>
      </p:grpSpPr>
      <p:sp>
        <p:nvSpPr>
          <p:cNvPr id="368" name="Google Shape;368;g3616757ab3_0_1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69" name="Google Shape;369;g3616757ab3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4" name="Shape 384"/>
        <p:cNvGrpSpPr/>
        <p:nvPr/>
      </p:nvGrpSpPr>
      <p:grpSpPr>
        <a:xfrm>
          <a:off x="0" y="0"/>
          <a:ext cx="0" cy="0"/>
          <a:chOff x="0" y="0"/>
          <a:chExt cx="0" cy="0"/>
        </a:xfrm>
      </p:grpSpPr>
      <p:sp>
        <p:nvSpPr>
          <p:cNvPr id="385" name="Google Shape;385;g3616757ab3_0_15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86" name="Google Shape;386;g3616757ab3_0_1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would like to talk through the solution. If not, explain it yourself or read the slides to explain it step by step.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choose to explain it yourself, you can skip slides 31-35.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1" name="Shape 401"/>
        <p:cNvGrpSpPr/>
        <p:nvPr/>
      </p:nvGrpSpPr>
      <p:grpSpPr>
        <a:xfrm>
          <a:off x="0" y="0"/>
          <a:ext cx="0" cy="0"/>
          <a:chOff x="0" y="0"/>
          <a:chExt cx="0" cy="0"/>
        </a:xfrm>
      </p:grpSpPr>
      <p:sp>
        <p:nvSpPr>
          <p:cNvPr id="402" name="Google Shape;402;g3464671870_2_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3464671870_2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participants if they're ready for their first challenge!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Give participants a minute to write this down or take notes if they want.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8" name="Shape 408"/>
        <p:cNvGrpSpPr/>
        <p:nvPr/>
      </p:nvGrpSpPr>
      <p:grpSpPr>
        <a:xfrm>
          <a:off x="0" y="0"/>
          <a:ext cx="0" cy="0"/>
          <a:chOff x="0" y="0"/>
          <a:chExt cx="0" cy="0"/>
        </a:xfrm>
      </p:grpSpPr>
      <p:sp>
        <p:nvSpPr>
          <p:cNvPr id="409" name="Google Shape;409;g3360fe5d95_0_7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0" name="Google Shape;410;g3360fe5d95_0_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3" name="Shape 413"/>
        <p:cNvGrpSpPr/>
        <p:nvPr/>
      </p:nvGrpSpPr>
      <p:grpSpPr>
        <a:xfrm>
          <a:off x="0" y="0"/>
          <a:ext cx="0" cy="0"/>
          <a:chOff x="0" y="0"/>
          <a:chExt cx="0" cy="0"/>
        </a:xfrm>
      </p:grpSpPr>
      <p:sp>
        <p:nvSpPr>
          <p:cNvPr id="414" name="Google Shape;414;g3360fe5d95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15" name="Google Shape;415;g3360fe5d95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You can solve the problems in whatever language you prefer, but for this workshop solutions will only be presented in Python.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Wait for everyone to partner up. If there is an odd number of people, you can decide if you want to work with someone or allow groups of 3.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It's important for people to work together!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9" name="Shape 419"/>
        <p:cNvGrpSpPr/>
        <p:nvPr/>
      </p:nvGrpSpPr>
      <p:grpSpPr>
        <a:xfrm>
          <a:off x="0" y="0"/>
          <a:ext cx="0" cy="0"/>
          <a:chOff x="0" y="0"/>
          <a:chExt cx="0" cy="0"/>
        </a:xfrm>
      </p:grpSpPr>
      <p:sp>
        <p:nvSpPr>
          <p:cNvPr id="420" name="Google Shape;420;g3464671870_2_6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3464671870_2_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a partner.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there are any questions about how the process works.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everyone has decided who will be the interviewer and who will be the candidate for the first problem.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6" name="Shape 426"/>
        <p:cNvGrpSpPr/>
        <p:nvPr/>
      </p:nvGrpSpPr>
      <p:grpSpPr>
        <a:xfrm>
          <a:off x="0" y="0"/>
          <a:ext cx="0" cy="0"/>
          <a:chOff x="0" y="0"/>
          <a:chExt cx="0" cy="0"/>
        </a:xfrm>
      </p:grpSpPr>
      <p:sp>
        <p:nvSpPr>
          <p:cNvPr id="427" name="Google Shape;427;g4b10c42698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4b10c4269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4" name="Shape 444"/>
        <p:cNvGrpSpPr/>
        <p:nvPr/>
      </p:nvGrpSpPr>
      <p:grpSpPr>
        <a:xfrm>
          <a:off x="0" y="0"/>
          <a:ext cx="0" cy="0"/>
          <a:chOff x="0" y="0"/>
          <a:chExt cx="0" cy="0"/>
        </a:xfrm>
      </p:grpSpPr>
      <p:sp>
        <p:nvSpPr>
          <p:cNvPr id="445" name="Google Shape;445;g4b10c42698_0_20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4b10c42698_0_2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2" name="Shape 452"/>
        <p:cNvGrpSpPr/>
        <p:nvPr/>
      </p:nvGrpSpPr>
      <p:grpSpPr>
        <a:xfrm>
          <a:off x="0" y="0"/>
          <a:ext cx="0" cy="0"/>
          <a:chOff x="0" y="0"/>
          <a:chExt cx="0" cy="0"/>
        </a:xfrm>
      </p:grpSpPr>
      <p:sp>
        <p:nvSpPr>
          <p:cNvPr id="453" name="Google Shape;453;g3360fe5d95_0_15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3360fe5d95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3464671870_2_6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3464671870_2_6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5ef7d08abe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5ef7d08abe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Talk about Citrix, the presenting company of the module.</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They are hiring hackers! Point students to the career page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6" name="Shape 466"/>
        <p:cNvGrpSpPr/>
        <p:nvPr/>
      </p:nvGrpSpPr>
      <p:grpSpPr>
        <a:xfrm>
          <a:off x="0" y="0"/>
          <a:ext cx="0" cy="0"/>
          <a:chOff x="0" y="0"/>
          <a:chExt cx="0" cy="0"/>
        </a:xfrm>
      </p:grpSpPr>
      <p:sp>
        <p:nvSpPr>
          <p:cNvPr id="467" name="Google Shape;467;g4eb2918eff_0_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4eb2918eff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3" name="Shape 473"/>
        <p:cNvGrpSpPr/>
        <p:nvPr/>
      </p:nvGrpSpPr>
      <p:grpSpPr>
        <a:xfrm>
          <a:off x="0" y="0"/>
          <a:ext cx="0" cy="0"/>
          <a:chOff x="0" y="0"/>
          <a:chExt cx="0" cy="0"/>
        </a:xfrm>
      </p:grpSpPr>
      <p:sp>
        <p:nvSpPr>
          <p:cNvPr id="474" name="Google Shape;474;g4eb2918eff_0_1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75" name="Google Shape;475;g4eb2918eff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0" name="Shape 480"/>
        <p:cNvGrpSpPr/>
        <p:nvPr/>
      </p:nvGrpSpPr>
      <p:grpSpPr>
        <a:xfrm>
          <a:off x="0" y="0"/>
          <a:ext cx="0" cy="0"/>
          <a:chOff x="0" y="0"/>
          <a:chExt cx="0" cy="0"/>
        </a:xfrm>
      </p:grpSpPr>
      <p:sp>
        <p:nvSpPr>
          <p:cNvPr id="481" name="Google Shape;481;g4eb2918eff_0_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2" name="Google Shape;482;g4eb2918eff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7" name="Shape 487"/>
        <p:cNvGrpSpPr/>
        <p:nvPr/>
      </p:nvGrpSpPr>
      <p:grpSpPr>
        <a:xfrm>
          <a:off x="0" y="0"/>
          <a:ext cx="0" cy="0"/>
          <a:chOff x="0" y="0"/>
          <a:chExt cx="0" cy="0"/>
        </a:xfrm>
      </p:grpSpPr>
      <p:sp>
        <p:nvSpPr>
          <p:cNvPr id="488" name="Google Shape;488;g4b10c42698_0_8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4b10c4269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3" name="Shape 493"/>
        <p:cNvGrpSpPr/>
        <p:nvPr/>
      </p:nvGrpSpPr>
      <p:grpSpPr>
        <a:xfrm>
          <a:off x="0" y="0"/>
          <a:ext cx="0" cy="0"/>
          <a:chOff x="0" y="0"/>
          <a:chExt cx="0" cy="0"/>
        </a:xfrm>
      </p:grpSpPr>
      <p:sp>
        <p:nvSpPr>
          <p:cNvPr id="494" name="Google Shape;494;g4b10c42698_0_10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4b10c42698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0" name="Shape 500"/>
        <p:cNvGrpSpPr/>
        <p:nvPr/>
      </p:nvGrpSpPr>
      <p:grpSpPr>
        <a:xfrm>
          <a:off x="0" y="0"/>
          <a:ext cx="0" cy="0"/>
          <a:chOff x="0" y="0"/>
          <a:chExt cx="0" cy="0"/>
        </a:xfrm>
      </p:grpSpPr>
      <p:sp>
        <p:nvSpPr>
          <p:cNvPr id="501" name="Google Shape;501;g4eebdea67f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2" name="Google Shape;502;g4eebdea6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4b10c42698_0_2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4b10c42698_0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4" name="Shape 524"/>
        <p:cNvGrpSpPr/>
        <p:nvPr/>
      </p:nvGrpSpPr>
      <p:grpSpPr>
        <a:xfrm>
          <a:off x="0" y="0"/>
          <a:ext cx="0" cy="0"/>
          <a:chOff x="0" y="0"/>
          <a:chExt cx="0" cy="0"/>
        </a:xfrm>
      </p:grpSpPr>
      <p:sp>
        <p:nvSpPr>
          <p:cNvPr id="525" name="Google Shape;525;g4b10c42698_0_24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4b10c42698_0_2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2" name="Shape 532"/>
        <p:cNvGrpSpPr/>
        <p:nvPr/>
      </p:nvGrpSpPr>
      <p:grpSpPr>
        <a:xfrm>
          <a:off x="0" y="0"/>
          <a:ext cx="0" cy="0"/>
          <a:chOff x="0" y="0"/>
          <a:chExt cx="0" cy="0"/>
        </a:xfrm>
      </p:grpSpPr>
      <p:sp>
        <p:nvSpPr>
          <p:cNvPr id="533" name="Google Shape;533;g4b10c42698_0_2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4b10c42698_0_2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adapted form </a:t>
            </a:r>
            <a:r>
              <a:rPr lang="en" u="sng">
                <a:solidFill>
                  <a:schemeClr val="hlink"/>
                </a:solidFill>
                <a:hlinkClick r:id="rId2"/>
              </a:rPr>
              <a:t>https://coderbyte.com/algorithm/generate-n-primes-sieve-of-eratosthenes-algorithm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8" name="Shape 538"/>
        <p:cNvGrpSpPr/>
        <p:nvPr/>
      </p:nvGrpSpPr>
      <p:grpSpPr>
        <a:xfrm>
          <a:off x="0" y="0"/>
          <a:ext cx="0" cy="0"/>
          <a:chOff x="0" y="0"/>
          <a:chExt cx="0" cy="0"/>
        </a:xfrm>
      </p:grpSpPr>
      <p:sp>
        <p:nvSpPr>
          <p:cNvPr id="539" name="Google Shape;539;g4b10c42698_0_2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4b10c42698_0_2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Solution adapted form </a:t>
            </a:r>
            <a:r>
              <a:rPr lang="en" u="sng">
                <a:solidFill>
                  <a:schemeClr val="hlink"/>
                </a:solidFill>
                <a:hlinkClick r:id="rId2"/>
              </a:rPr>
              <a:t>https://coderbyte.com/algorithm/generate-n-primes-sieve-of-eratosthenes-algorithm</a:t>
            </a:r>
            <a:endParaRPr/>
          </a:p>
          <a:p>
            <a:pPr indent="0" lvl="0" marL="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7" name="Shape 117"/>
        <p:cNvGrpSpPr/>
        <p:nvPr/>
      </p:nvGrpSpPr>
      <p:grpSpPr>
        <a:xfrm>
          <a:off x="0" y="0"/>
          <a:ext cx="0" cy="0"/>
          <a:chOff x="0" y="0"/>
          <a:chExt cx="0" cy="0"/>
        </a:xfrm>
      </p:grpSpPr>
      <p:sp>
        <p:nvSpPr>
          <p:cNvPr id="118" name="Google Shape;118;g1e145680d1_0_4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9" name="Google Shape;119;g1e145680d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they will learn today</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Learning is a core part of being a hacker and today they are going to learn something new</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Get participants excited about the experience.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5" name="Shape 545"/>
        <p:cNvGrpSpPr/>
        <p:nvPr/>
      </p:nvGrpSpPr>
      <p:grpSpPr>
        <a:xfrm>
          <a:off x="0" y="0"/>
          <a:ext cx="0" cy="0"/>
          <a:chOff x="0" y="0"/>
          <a:chExt cx="0" cy="0"/>
        </a:xfrm>
      </p:grpSpPr>
      <p:sp>
        <p:nvSpPr>
          <p:cNvPr id="546" name="Google Shape;546;g4eebdea67f_0_1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4eebdea67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2" name="Shape 552"/>
        <p:cNvGrpSpPr/>
        <p:nvPr/>
      </p:nvGrpSpPr>
      <p:grpSpPr>
        <a:xfrm>
          <a:off x="0" y="0"/>
          <a:ext cx="0" cy="0"/>
          <a:chOff x="0" y="0"/>
          <a:chExt cx="0" cy="0"/>
        </a:xfrm>
      </p:grpSpPr>
      <p:sp>
        <p:nvSpPr>
          <p:cNvPr id="553" name="Google Shape;553;g4eebdea67f_0_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4eebdea6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4eebdea67f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4eebdea67f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4b10c42698_0_2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4b10c42698_0_2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2" name="Shape 572"/>
        <p:cNvGrpSpPr/>
        <p:nvPr/>
      </p:nvGrpSpPr>
      <p:grpSpPr>
        <a:xfrm>
          <a:off x="0" y="0"/>
          <a:ext cx="0" cy="0"/>
          <a:chOff x="0" y="0"/>
          <a:chExt cx="0" cy="0"/>
        </a:xfrm>
      </p:grpSpPr>
      <p:sp>
        <p:nvSpPr>
          <p:cNvPr id="573" name="Google Shape;573;g4b10c42698_0_30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74" name="Google Shape;574;g4b10c42698_0_3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0" name="Shape 580"/>
        <p:cNvGrpSpPr/>
        <p:nvPr/>
      </p:nvGrpSpPr>
      <p:grpSpPr>
        <a:xfrm>
          <a:off x="0" y="0"/>
          <a:ext cx="0" cy="0"/>
          <a:chOff x="0" y="0"/>
          <a:chExt cx="0" cy="0"/>
        </a:xfrm>
      </p:grpSpPr>
      <p:sp>
        <p:nvSpPr>
          <p:cNvPr id="581" name="Google Shape;581;g4eebdea67f_0_4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4eebdea67f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88" name="Shape 588"/>
        <p:cNvGrpSpPr/>
        <p:nvPr/>
      </p:nvGrpSpPr>
      <p:grpSpPr>
        <a:xfrm>
          <a:off x="0" y="0"/>
          <a:ext cx="0" cy="0"/>
          <a:chOff x="0" y="0"/>
          <a:chExt cx="0" cy="0"/>
        </a:xfrm>
      </p:grpSpPr>
      <p:sp>
        <p:nvSpPr>
          <p:cNvPr id="589" name="Google Shape;589;g4eebdea67f_0_4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4eebdea67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4eebdea67f_0_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4eebdea67f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4eebdea67f_0_6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4eebdea67f_0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4eebdea67f_0_7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4eebdea67f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8" name="Shape 128"/>
        <p:cNvGrpSpPr/>
        <p:nvPr/>
      </p:nvGrpSpPr>
      <p:grpSpPr>
        <a:xfrm>
          <a:off x="0" y="0"/>
          <a:ext cx="0" cy="0"/>
          <a:chOff x="0" y="0"/>
          <a:chExt cx="0" cy="0"/>
        </a:xfrm>
      </p:grpSpPr>
      <p:sp>
        <p:nvSpPr>
          <p:cNvPr id="129" name="Google Shape;129;g1d7ca230bb_2_2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1d7ca230bb_2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4eebdea67f_0_8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4eebdea67f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6" name="Shape 626"/>
        <p:cNvGrpSpPr/>
        <p:nvPr/>
      </p:nvGrpSpPr>
      <p:grpSpPr>
        <a:xfrm>
          <a:off x="0" y="0"/>
          <a:ext cx="0" cy="0"/>
          <a:chOff x="0" y="0"/>
          <a:chExt cx="0" cy="0"/>
        </a:xfrm>
      </p:grpSpPr>
      <p:sp>
        <p:nvSpPr>
          <p:cNvPr id="627" name="Google Shape;627;g4b10c42698_0_12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28" name="Google Shape;628;g4b10c42698_0_1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Any questions that you have about these problems should be answered in the interviewer script.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 answer is NOT in the interview script, the interviewer gets to decide the correct answer and the candidate should treat it as fact.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everyone is ready to begin.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Keep time! If you are not diligent about the time, it will absolutely run over, especially if participants are stuck.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4" name="Shape 644"/>
        <p:cNvGrpSpPr/>
        <p:nvPr/>
      </p:nvGrpSpPr>
      <p:grpSpPr>
        <a:xfrm>
          <a:off x="0" y="0"/>
          <a:ext cx="0" cy="0"/>
          <a:chOff x="0" y="0"/>
          <a:chExt cx="0" cy="0"/>
        </a:xfrm>
      </p:grpSpPr>
      <p:sp>
        <p:nvSpPr>
          <p:cNvPr id="645" name="Google Shape;645;g4b10c42698_0_21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4b10c42698_0_2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Time's up! Let's share some solutions.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Ask if anyone wants to share their solution.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they do, open another browser tab and navigate to the URL they share with you.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Encourage them to explain their solution and for participants to discuss! </a:t>
            </a:r>
            <a:endParaRPr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Max time per solution: 5 minutes.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2" name="Shape 652"/>
        <p:cNvGrpSpPr/>
        <p:nvPr/>
      </p:nvGrpSpPr>
      <p:grpSpPr>
        <a:xfrm>
          <a:off x="0" y="0"/>
          <a:ext cx="0" cy="0"/>
          <a:chOff x="0" y="0"/>
          <a:chExt cx="0" cy="0"/>
        </a:xfrm>
      </p:grpSpPr>
      <p:sp>
        <p:nvSpPr>
          <p:cNvPr id="653" name="Google Shape;653;g4b10c42698_0_13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4b10c42698_0_1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9" name="Shape 659"/>
        <p:cNvGrpSpPr/>
        <p:nvPr/>
      </p:nvGrpSpPr>
      <p:grpSpPr>
        <a:xfrm>
          <a:off x="0" y="0"/>
          <a:ext cx="0" cy="0"/>
          <a:chOff x="0" y="0"/>
          <a:chExt cx="0" cy="0"/>
        </a:xfrm>
      </p:grpSpPr>
      <p:sp>
        <p:nvSpPr>
          <p:cNvPr id="660" name="Google Shape;660;g4b10c42698_0_15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4b10c42698_0_1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67" name="Shape 667"/>
        <p:cNvGrpSpPr/>
        <p:nvPr/>
      </p:nvGrpSpPr>
      <p:grpSpPr>
        <a:xfrm>
          <a:off x="0" y="0"/>
          <a:ext cx="0" cy="0"/>
          <a:chOff x="0" y="0"/>
          <a:chExt cx="0" cy="0"/>
        </a:xfrm>
      </p:grpSpPr>
      <p:sp>
        <p:nvSpPr>
          <p:cNvPr id="668" name="Google Shape;668;g4eebdea67f_0_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69" name="Google Shape;669;g4eebdea67f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75" name="Shape 675"/>
        <p:cNvGrpSpPr/>
        <p:nvPr/>
      </p:nvGrpSpPr>
      <p:grpSpPr>
        <a:xfrm>
          <a:off x="0" y="0"/>
          <a:ext cx="0" cy="0"/>
          <a:chOff x="0" y="0"/>
          <a:chExt cx="0" cy="0"/>
        </a:xfrm>
      </p:grpSpPr>
      <p:sp>
        <p:nvSpPr>
          <p:cNvPr id="676" name="Google Shape;676;g4eebdea67f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77" name="Google Shape;677;g4eebdea67f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83" name="Shape 683"/>
        <p:cNvGrpSpPr/>
        <p:nvPr/>
      </p:nvGrpSpPr>
      <p:grpSpPr>
        <a:xfrm>
          <a:off x="0" y="0"/>
          <a:ext cx="0" cy="0"/>
          <a:chOff x="0" y="0"/>
          <a:chExt cx="0" cy="0"/>
        </a:xfrm>
      </p:grpSpPr>
      <p:sp>
        <p:nvSpPr>
          <p:cNvPr id="684" name="Google Shape;684;g4eebdea67f_0_10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4eebdea67f_0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2" name="Shape 692"/>
        <p:cNvGrpSpPr/>
        <p:nvPr/>
      </p:nvGrpSpPr>
      <p:grpSpPr>
        <a:xfrm>
          <a:off x="0" y="0"/>
          <a:ext cx="0" cy="0"/>
          <a:chOff x="0" y="0"/>
          <a:chExt cx="0" cy="0"/>
        </a:xfrm>
      </p:grpSpPr>
      <p:sp>
        <p:nvSpPr>
          <p:cNvPr id="693" name="Google Shape;693;g4eebdea67f_0_11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4eebdea67f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0" name="Shape 700"/>
        <p:cNvGrpSpPr/>
        <p:nvPr/>
      </p:nvGrpSpPr>
      <p:grpSpPr>
        <a:xfrm>
          <a:off x="0" y="0"/>
          <a:ext cx="0" cy="0"/>
          <a:chOff x="0" y="0"/>
          <a:chExt cx="0" cy="0"/>
        </a:xfrm>
      </p:grpSpPr>
      <p:sp>
        <p:nvSpPr>
          <p:cNvPr id="701" name="Google Shape;701;g4b10c42698_0_17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2" name="Google Shape;702;g4b10c42698_0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3" name="Shape 133"/>
        <p:cNvGrpSpPr/>
        <p:nvPr/>
      </p:nvGrpSpPr>
      <p:grpSpPr>
        <a:xfrm>
          <a:off x="0" y="0"/>
          <a:ext cx="0" cy="0"/>
          <a:chOff x="0" y="0"/>
          <a:chExt cx="0" cy="0"/>
        </a:xfrm>
      </p:grpSpPr>
      <p:sp>
        <p:nvSpPr>
          <p:cNvPr id="134" name="Google Shape;134;g35013fe820_0_9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35013fe820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07" name="Shape 707"/>
        <p:cNvGrpSpPr/>
        <p:nvPr/>
      </p:nvGrpSpPr>
      <p:grpSpPr>
        <a:xfrm>
          <a:off x="0" y="0"/>
          <a:ext cx="0" cy="0"/>
          <a:chOff x="0" y="0"/>
          <a:chExt cx="0" cy="0"/>
        </a:xfrm>
      </p:grpSpPr>
      <p:sp>
        <p:nvSpPr>
          <p:cNvPr id="708" name="Google Shape;708;g4b10c42698_0_18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09" name="Google Shape;709;g4b10c4269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14" name="Shape 714"/>
        <p:cNvGrpSpPr/>
        <p:nvPr/>
      </p:nvGrpSpPr>
      <p:grpSpPr>
        <a:xfrm>
          <a:off x="0" y="0"/>
          <a:ext cx="0" cy="0"/>
          <a:chOff x="0" y="0"/>
          <a:chExt cx="0" cy="0"/>
        </a:xfrm>
      </p:grpSpPr>
      <p:sp>
        <p:nvSpPr>
          <p:cNvPr id="715" name="Google Shape;715;g4eebdea67f_0_12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6" name="Google Shape;716;g4eebdea67f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1" name="Shape 721"/>
        <p:cNvGrpSpPr/>
        <p:nvPr/>
      </p:nvGrpSpPr>
      <p:grpSpPr>
        <a:xfrm>
          <a:off x="0" y="0"/>
          <a:ext cx="0" cy="0"/>
          <a:chOff x="0" y="0"/>
          <a:chExt cx="0" cy="0"/>
        </a:xfrm>
      </p:grpSpPr>
      <p:sp>
        <p:nvSpPr>
          <p:cNvPr id="722" name="Google Shape;722;g4eebdea67f_0_12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23" name="Google Shape;723;g4eebdea67f_0_1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28" name="Shape 728"/>
        <p:cNvGrpSpPr/>
        <p:nvPr/>
      </p:nvGrpSpPr>
      <p:grpSpPr>
        <a:xfrm>
          <a:off x="0" y="0"/>
          <a:ext cx="0" cy="0"/>
          <a:chOff x="0" y="0"/>
          <a:chExt cx="0" cy="0"/>
        </a:xfrm>
      </p:grpSpPr>
      <p:sp>
        <p:nvSpPr>
          <p:cNvPr id="729" name="Google Shape;729;g4eebdea67f_0_135: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4eebdea67f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35" name="Shape 735"/>
        <p:cNvGrpSpPr/>
        <p:nvPr/>
      </p:nvGrpSpPr>
      <p:grpSpPr>
        <a:xfrm>
          <a:off x="0" y="0"/>
          <a:ext cx="0" cy="0"/>
          <a:chOff x="0" y="0"/>
          <a:chExt cx="0" cy="0"/>
        </a:xfrm>
      </p:grpSpPr>
      <p:sp>
        <p:nvSpPr>
          <p:cNvPr id="736" name="Google Shape;736;g4eebdea67f_0_14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4eebdea67f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2" name="Shape 742"/>
        <p:cNvGrpSpPr/>
        <p:nvPr/>
      </p:nvGrpSpPr>
      <p:grpSpPr>
        <a:xfrm>
          <a:off x="0" y="0"/>
          <a:ext cx="0" cy="0"/>
          <a:chOff x="0" y="0"/>
          <a:chExt cx="0" cy="0"/>
        </a:xfrm>
      </p:grpSpPr>
      <p:sp>
        <p:nvSpPr>
          <p:cNvPr id="743" name="Google Shape;743;g4eebdea67f_0_15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44" name="Google Shape;744;g4eebdea67f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9" name="Shape 749"/>
        <p:cNvGrpSpPr/>
        <p:nvPr/>
      </p:nvGrpSpPr>
      <p:grpSpPr>
        <a:xfrm>
          <a:off x="0" y="0"/>
          <a:ext cx="0" cy="0"/>
          <a:chOff x="0" y="0"/>
          <a:chExt cx="0" cy="0"/>
        </a:xfrm>
      </p:grpSpPr>
      <p:sp>
        <p:nvSpPr>
          <p:cNvPr id="750" name="Google Shape;750;g4eebdea67f_0_15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1" name="Google Shape;751;g4eebdea67f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6" name="Shape 756"/>
        <p:cNvGrpSpPr/>
        <p:nvPr/>
      </p:nvGrpSpPr>
      <p:grpSpPr>
        <a:xfrm>
          <a:off x="0" y="0"/>
          <a:ext cx="0" cy="0"/>
          <a:chOff x="0" y="0"/>
          <a:chExt cx="0" cy="0"/>
        </a:xfrm>
      </p:grpSpPr>
      <p:sp>
        <p:nvSpPr>
          <p:cNvPr id="757" name="Google Shape;757;g4eebdea67f_0_164: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58" name="Google Shape;758;g4eebdea67f_0_1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3" name="Shape 763"/>
        <p:cNvGrpSpPr/>
        <p:nvPr/>
      </p:nvGrpSpPr>
      <p:grpSpPr>
        <a:xfrm>
          <a:off x="0" y="0"/>
          <a:ext cx="0" cy="0"/>
          <a:chOff x="0" y="0"/>
          <a:chExt cx="0" cy="0"/>
        </a:xfrm>
      </p:grpSpPr>
      <p:sp>
        <p:nvSpPr>
          <p:cNvPr id="764" name="Google Shape;764;g4eebdea67f_0_171: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eebdea67f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69" name="Shape 769"/>
        <p:cNvGrpSpPr/>
        <p:nvPr/>
      </p:nvGrpSpPr>
      <p:grpSpPr>
        <a:xfrm>
          <a:off x="0" y="0"/>
          <a:ext cx="0" cy="0"/>
          <a:chOff x="0" y="0"/>
          <a:chExt cx="0" cy="0"/>
        </a:xfrm>
      </p:grpSpPr>
      <p:sp>
        <p:nvSpPr>
          <p:cNvPr id="770" name="Google Shape;770;g3360fe5d95_0_21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1" name="Google Shape;771;g3360fe5d95_0_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1" name="Shape 141"/>
        <p:cNvGrpSpPr/>
        <p:nvPr/>
      </p:nvGrpSpPr>
      <p:grpSpPr>
        <a:xfrm>
          <a:off x="0" y="0"/>
          <a:ext cx="0" cy="0"/>
          <a:chOff x="0" y="0"/>
          <a:chExt cx="0" cy="0"/>
        </a:xfrm>
      </p:grpSpPr>
      <p:sp>
        <p:nvSpPr>
          <p:cNvPr id="142" name="Google Shape;142;g3462811c81_0_2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43" name="Google Shape;143;g3462811c81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74" name="Shape 774"/>
        <p:cNvGrpSpPr/>
        <p:nvPr/>
      </p:nvGrpSpPr>
      <p:grpSpPr>
        <a:xfrm>
          <a:off x="0" y="0"/>
          <a:ext cx="0" cy="0"/>
          <a:chOff x="0" y="0"/>
          <a:chExt cx="0" cy="0"/>
        </a:xfrm>
      </p:grpSpPr>
      <p:sp>
        <p:nvSpPr>
          <p:cNvPr id="775" name="Google Shape;775;g3360fe5d95_0_27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76" name="Google Shape;776;g3360fe5d95_0_2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0" lvl="0" marL="0" rtl="0" algn="l">
              <a:spcBef>
                <a:spcPts val="0"/>
              </a:spcBef>
              <a:spcAft>
                <a:spcPts val="0"/>
              </a:spcAft>
              <a:buClr>
                <a:srgbClr val="000000"/>
              </a:buClr>
              <a:buSzPts val="1100"/>
              <a:buFont typeface="Arial"/>
              <a:buNone/>
            </a:pPr>
            <a:r>
              <a:t/>
            </a:r>
            <a:endParaRPr>
              <a:solidFill>
                <a:schemeClr val="dk1"/>
              </a:solidFill>
            </a:endParaRPr>
          </a:p>
          <a:p>
            <a:pPr indent="-342900" lvl="0" marL="457200" rtl="0" algn="l">
              <a:spcBef>
                <a:spcPts val="0"/>
              </a:spcBef>
              <a:spcAft>
                <a:spcPts val="0"/>
              </a:spcAft>
              <a:buClr>
                <a:schemeClr val="dk1"/>
              </a:buClr>
              <a:buSzPts val="1800"/>
              <a:buFont typeface="Open Sans"/>
              <a:buChar char="●"/>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85" name="Shape 785"/>
        <p:cNvGrpSpPr/>
        <p:nvPr/>
      </p:nvGrpSpPr>
      <p:grpSpPr>
        <a:xfrm>
          <a:off x="0" y="0"/>
          <a:ext cx="0" cy="0"/>
          <a:chOff x="0" y="0"/>
          <a:chExt cx="0" cy="0"/>
        </a:xfrm>
      </p:grpSpPr>
      <p:sp>
        <p:nvSpPr>
          <p:cNvPr id="786" name="Google Shape;786;g3360fe5d95_0_24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87" name="Google Shape;787;g3360fe5d95_0_2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Make sure they take the quiz and survey! We use this feedback to continually improve our workshops and to learn what content you're looking for!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2" name="Shape 792"/>
        <p:cNvGrpSpPr/>
        <p:nvPr/>
      </p:nvGrpSpPr>
      <p:grpSpPr>
        <a:xfrm>
          <a:off x="0" y="0"/>
          <a:ext cx="0" cy="0"/>
          <a:chOff x="0" y="0"/>
          <a:chExt cx="0" cy="0"/>
        </a:xfrm>
      </p:grpSpPr>
      <p:sp>
        <p:nvSpPr>
          <p:cNvPr id="793" name="Google Shape;793;g3360fe5d95_0_223: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4" name="Google Shape;794;g3360fe5d95_0_2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7" name="Shape 797"/>
        <p:cNvGrpSpPr/>
        <p:nvPr/>
      </p:nvGrpSpPr>
      <p:grpSpPr>
        <a:xfrm>
          <a:off x="0" y="0"/>
          <a:ext cx="0" cy="0"/>
          <a:chOff x="0" y="0"/>
          <a:chExt cx="0" cy="0"/>
        </a:xfrm>
      </p:grpSpPr>
      <p:sp>
        <p:nvSpPr>
          <p:cNvPr id="798" name="Google Shape;798;g3360fe5d95_0_28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99" name="Google Shape;799;g3360fe5d95_0_2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Explain to participants what that learning shouldn't stop when the presentation ends!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08" name="Shape 808"/>
        <p:cNvGrpSpPr/>
        <p:nvPr/>
      </p:nvGrpSpPr>
      <p:grpSpPr>
        <a:xfrm>
          <a:off x="0" y="0"/>
          <a:ext cx="0" cy="0"/>
          <a:chOff x="0" y="0"/>
          <a:chExt cx="0" cy="0"/>
        </a:xfrm>
      </p:grpSpPr>
      <p:sp>
        <p:nvSpPr>
          <p:cNvPr id="809" name="Google Shape;809;g32b651d56e_0_0: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32b651d5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If you didn't sign up for the career lab during check-in, you can do so at anytime at the URL above!</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17" name="Shape 817"/>
        <p:cNvGrpSpPr/>
        <p:nvPr/>
      </p:nvGrpSpPr>
      <p:grpSpPr>
        <a:xfrm>
          <a:off x="0" y="0"/>
          <a:ext cx="0" cy="0"/>
          <a:chOff x="0" y="0"/>
          <a:chExt cx="0" cy="0"/>
        </a:xfrm>
      </p:grpSpPr>
      <p:sp>
        <p:nvSpPr>
          <p:cNvPr id="818" name="Google Shape;818;g5ef7d08abe_0_18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19" name="Google Shape;819;g5ef7d08abe_0_1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Let students know they can drop their resume with Citrix and get connected to a recruiter directly!</a:t>
            </a:r>
            <a:endParaRPr sz="1800">
              <a:solidFill>
                <a:schemeClr val="dk1"/>
              </a:solidFill>
              <a:latin typeface="Open Sans"/>
              <a:ea typeface="Open Sans"/>
              <a:cs typeface="Open Sans"/>
              <a:sym typeface="Open Sans"/>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25" name="Shape 825"/>
        <p:cNvGrpSpPr/>
        <p:nvPr/>
      </p:nvGrpSpPr>
      <p:grpSpPr>
        <a:xfrm>
          <a:off x="0" y="0"/>
          <a:ext cx="0" cy="0"/>
          <a:chOff x="0" y="0"/>
          <a:chExt cx="0" cy="0"/>
        </a:xfrm>
      </p:grpSpPr>
      <p:sp>
        <p:nvSpPr>
          <p:cNvPr id="826" name="Google Shape;826;g3616757ab3_0_37: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27" name="Google Shape;827;g3616757ab3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3" name="Shape 843"/>
        <p:cNvGrpSpPr/>
        <p:nvPr/>
      </p:nvGrpSpPr>
      <p:grpSpPr>
        <a:xfrm>
          <a:off x="0" y="0"/>
          <a:ext cx="0" cy="0"/>
          <a:chOff x="0" y="0"/>
          <a:chExt cx="0" cy="0"/>
        </a:xfrm>
      </p:grpSpPr>
      <p:sp>
        <p:nvSpPr>
          <p:cNvPr id="844" name="Google Shape;844;g3616757ab3_0_5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3616757ab3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61" name="Shape 861"/>
        <p:cNvGrpSpPr/>
        <p:nvPr/>
      </p:nvGrpSpPr>
      <p:grpSpPr>
        <a:xfrm>
          <a:off x="0" y="0"/>
          <a:ext cx="0" cy="0"/>
          <a:chOff x="0" y="0"/>
          <a:chExt cx="0" cy="0"/>
        </a:xfrm>
      </p:grpSpPr>
      <p:sp>
        <p:nvSpPr>
          <p:cNvPr id="862" name="Google Shape;862;g4b105268cf_0_18: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4b105268c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79" name="Shape 879"/>
        <p:cNvGrpSpPr/>
        <p:nvPr/>
      </p:nvGrpSpPr>
      <p:grpSpPr>
        <a:xfrm>
          <a:off x="0" y="0"/>
          <a:ext cx="0" cy="0"/>
          <a:chOff x="0" y="0"/>
          <a:chExt cx="0" cy="0"/>
        </a:xfrm>
      </p:grpSpPr>
      <p:sp>
        <p:nvSpPr>
          <p:cNvPr id="880" name="Google Shape;880;g4b105268cf_0_3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4b105268cf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Here is an additional problem you can try later!</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3462811c81_0_32: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3462811c81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97" name="Shape 897"/>
        <p:cNvGrpSpPr/>
        <p:nvPr/>
      </p:nvGrpSpPr>
      <p:grpSpPr>
        <a:xfrm>
          <a:off x="0" y="0"/>
          <a:ext cx="0" cy="0"/>
          <a:chOff x="0" y="0"/>
          <a:chExt cx="0" cy="0"/>
        </a:xfrm>
      </p:grpSpPr>
      <p:sp>
        <p:nvSpPr>
          <p:cNvPr id="898" name="Google Shape;898;g3360fe5d95_0_309: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899" name="Google Shape;899;g3360fe5d95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Say:</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rPr b="1" lang="en" sz="1800">
                <a:solidFill>
                  <a:schemeClr val="dk1"/>
                </a:solidFill>
                <a:latin typeface="Open Sans"/>
                <a:ea typeface="Open Sans"/>
                <a:cs typeface="Open Sans"/>
                <a:sym typeface="Open Sans"/>
              </a:rPr>
              <a:t>What to Do:</a:t>
            </a:r>
            <a:endParaRPr b="1" sz="1800">
              <a:solidFill>
                <a:schemeClr val="dk1"/>
              </a:solidFill>
              <a:latin typeface="Open Sans"/>
              <a:ea typeface="Open Sans"/>
              <a:cs typeface="Open Sans"/>
              <a:sym typeface="Open Sans"/>
            </a:endParaRPr>
          </a:p>
          <a:p>
            <a:pPr indent="-342900" lvl="0" marL="457200" rtl="0" algn="l">
              <a:spcBef>
                <a:spcPts val="0"/>
              </a:spcBef>
              <a:spcAft>
                <a:spcPts val="0"/>
              </a:spcAft>
              <a:buClr>
                <a:schemeClr val="dk1"/>
              </a:buClr>
              <a:buSzPts val="1800"/>
              <a:buFont typeface="Open Sans"/>
              <a:buChar char="●"/>
            </a:pPr>
            <a:r>
              <a:rPr lang="en" sz="1800">
                <a:solidFill>
                  <a:schemeClr val="dk1"/>
                </a:solidFill>
                <a:latin typeface="Open Sans"/>
                <a:ea typeface="Open Sans"/>
                <a:cs typeface="Open Sans"/>
                <a:sym typeface="Open Sans"/>
              </a:rPr>
              <a:t>Read the slide. </a:t>
            </a:r>
            <a:endParaRPr sz="1800">
              <a:solidFill>
                <a:schemeClr val="dk1"/>
              </a:solidFill>
              <a:latin typeface="Open Sans"/>
              <a:ea typeface="Open Sans"/>
              <a:cs typeface="Open Sans"/>
              <a:sym typeface="Open Sans"/>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b="1" sz="1800">
              <a:solidFill>
                <a:schemeClr val="dk1"/>
              </a:solidFill>
              <a:latin typeface="Open Sans"/>
              <a:ea typeface="Open Sans"/>
              <a:cs typeface="Open Sans"/>
              <a:sym typeface="Open Sans"/>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04" name="Shape 904"/>
        <p:cNvGrpSpPr/>
        <p:nvPr/>
      </p:nvGrpSpPr>
      <p:grpSpPr>
        <a:xfrm>
          <a:off x="0" y="0"/>
          <a:ext cx="0" cy="0"/>
          <a:chOff x="0" y="0"/>
          <a:chExt cx="0" cy="0"/>
        </a:xfrm>
      </p:grpSpPr>
      <p:sp>
        <p:nvSpPr>
          <p:cNvPr id="905" name="Google Shape;905;g3360fe5d95_0_346:notes"/>
          <p:cNvSpPr/>
          <p:nvPr>
            <p:ph idx="2" type="sldImg"/>
          </p:nvPr>
        </p:nvSpPr>
        <p:spPr>
          <a:xfrm>
            <a:off x="1143309"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3360fe5d95_0_3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7" name="Shape 7"/>
        <p:cNvGrpSpPr/>
        <p:nvPr/>
      </p:nvGrpSpPr>
      <p:grpSpPr>
        <a:xfrm>
          <a:off x="0" y="0"/>
          <a:ext cx="0" cy="0"/>
          <a:chOff x="0" y="0"/>
          <a:chExt cx="0" cy="0"/>
        </a:xfrm>
      </p:grpSpPr>
      <p:sp>
        <p:nvSpPr>
          <p:cNvPr id="8" name="Google Shape;8;p2"/>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9" name="Google Shape;9;p2"/>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10" name="Google Shape;10;p2"/>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11" name="Google Shape;11;p2"/>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sp>
        <p:nvSpPr>
          <p:cNvPr id="12" name="Google Shape;12;p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pic>
        <p:nvPicPr>
          <p:cNvPr id="13" name="Google Shape;13;p2"/>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14" name="Google Shape;14;p2"/>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78" name="Shape 78"/>
        <p:cNvGrpSpPr/>
        <p:nvPr/>
      </p:nvGrpSpPr>
      <p:grpSpPr>
        <a:xfrm>
          <a:off x="0" y="0"/>
          <a:ext cx="0" cy="0"/>
          <a:chOff x="0" y="0"/>
          <a:chExt cx="0" cy="0"/>
        </a:xfrm>
      </p:grpSpPr>
      <p:sp>
        <p:nvSpPr>
          <p:cNvPr id="79" name="Google Shape;79;p12"/>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15" name="Shape 15"/>
        <p:cNvGrpSpPr/>
        <p:nvPr/>
      </p:nvGrpSpPr>
      <p:grpSpPr>
        <a:xfrm>
          <a:off x="0" y="0"/>
          <a:ext cx="0" cy="0"/>
          <a:chOff x="0" y="0"/>
          <a:chExt cx="0" cy="0"/>
        </a:xfrm>
      </p:grpSpPr>
      <p:sp>
        <p:nvSpPr>
          <p:cNvPr id="16" name="Google Shape;16;p3"/>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algn="ctr">
              <a:spcBef>
                <a:spcPts val="0"/>
              </a:spcBef>
              <a:spcAft>
                <a:spcPts val="0"/>
              </a:spcAft>
              <a:buNone/>
              <a:defRPr b="1" sz="3600">
                <a:latin typeface="Open Sans"/>
                <a:ea typeface="Open Sans"/>
                <a:cs typeface="Open Sans"/>
                <a:sym typeface="Open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7" name="Google Shape;17;p3"/>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a:spcBef>
                <a:spcPts val="0"/>
              </a:spcBef>
              <a:spcAft>
                <a:spcPts val="0"/>
              </a:spcAft>
              <a:buSzPts val="1800"/>
              <a:buFont typeface="Open Sans"/>
              <a:buChar char="●"/>
              <a:defRPr sz="1800">
                <a:latin typeface="Open Sans"/>
                <a:ea typeface="Open Sans"/>
                <a:cs typeface="Open Sans"/>
                <a:sym typeface="Open Sans"/>
              </a:defRPr>
            </a:lvl1pPr>
            <a:lvl2pPr indent="-342900" lvl="1" marL="914400">
              <a:spcBef>
                <a:spcPts val="0"/>
              </a:spcBef>
              <a:spcAft>
                <a:spcPts val="0"/>
              </a:spcAft>
              <a:buSzPts val="1800"/>
              <a:buFont typeface="Open Sans"/>
              <a:buChar char="○"/>
              <a:defRPr sz="1800">
                <a:latin typeface="Open Sans"/>
                <a:ea typeface="Open Sans"/>
                <a:cs typeface="Open Sans"/>
                <a:sym typeface="Open Sans"/>
              </a:defRPr>
            </a:lvl2pPr>
            <a:lvl3pPr indent="-342900" lvl="2" marL="1371600">
              <a:spcBef>
                <a:spcPts val="0"/>
              </a:spcBef>
              <a:spcAft>
                <a:spcPts val="0"/>
              </a:spcAft>
              <a:buSzPts val="1800"/>
              <a:buFont typeface="Open Sans"/>
              <a:buChar char="■"/>
              <a:defRPr sz="1800">
                <a:latin typeface="Open Sans"/>
                <a:ea typeface="Open Sans"/>
                <a:cs typeface="Open Sans"/>
                <a:sym typeface="Open Sans"/>
              </a:defRPr>
            </a:lvl3pPr>
            <a:lvl4pPr indent="-342900" lvl="3" marL="1828800">
              <a:spcBef>
                <a:spcPts val="0"/>
              </a:spcBef>
              <a:spcAft>
                <a:spcPts val="0"/>
              </a:spcAft>
              <a:buSzPts val="1800"/>
              <a:buFont typeface="Open Sans"/>
              <a:buChar char="●"/>
              <a:defRPr sz="1800">
                <a:latin typeface="Open Sans"/>
                <a:ea typeface="Open Sans"/>
                <a:cs typeface="Open Sans"/>
                <a:sym typeface="Open Sans"/>
              </a:defRPr>
            </a:lvl4pPr>
            <a:lvl5pPr indent="-342900" lvl="4" marL="2286000">
              <a:spcBef>
                <a:spcPts val="0"/>
              </a:spcBef>
              <a:spcAft>
                <a:spcPts val="0"/>
              </a:spcAft>
              <a:buSzPts val="1800"/>
              <a:buFont typeface="Open Sans"/>
              <a:buChar char="○"/>
              <a:defRPr sz="1800">
                <a:latin typeface="Open Sans"/>
                <a:ea typeface="Open Sans"/>
                <a:cs typeface="Open Sans"/>
                <a:sym typeface="Open Sans"/>
              </a:defRPr>
            </a:lvl5pPr>
            <a:lvl6pPr indent="-342900" lvl="5" marL="2743200">
              <a:spcBef>
                <a:spcPts val="0"/>
              </a:spcBef>
              <a:spcAft>
                <a:spcPts val="0"/>
              </a:spcAft>
              <a:buSzPts val="1800"/>
              <a:buFont typeface="Open Sans"/>
              <a:buChar char="■"/>
              <a:defRPr sz="1800">
                <a:latin typeface="Open Sans"/>
                <a:ea typeface="Open Sans"/>
                <a:cs typeface="Open Sans"/>
                <a:sym typeface="Open Sans"/>
              </a:defRPr>
            </a:lvl6pPr>
            <a:lvl7pPr indent="-342900" lvl="6" marL="3200400">
              <a:spcBef>
                <a:spcPts val="0"/>
              </a:spcBef>
              <a:spcAft>
                <a:spcPts val="0"/>
              </a:spcAft>
              <a:buSzPts val="1800"/>
              <a:buFont typeface="Open Sans"/>
              <a:buChar char="●"/>
              <a:defRPr sz="1800">
                <a:latin typeface="Open Sans"/>
                <a:ea typeface="Open Sans"/>
                <a:cs typeface="Open Sans"/>
                <a:sym typeface="Open Sans"/>
              </a:defRPr>
            </a:lvl7pPr>
            <a:lvl8pPr indent="-342900" lvl="7" marL="3657600">
              <a:spcBef>
                <a:spcPts val="0"/>
              </a:spcBef>
              <a:spcAft>
                <a:spcPts val="0"/>
              </a:spcAft>
              <a:buSzPts val="1800"/>
              <a:buFont typeface="Open Sans"/>
              <a:buChar char="○"/>
              <a:defRPr sz="1800">
                <a:latin typeface="Open Sans"/>
                <a:ea typeface="Open Sans"/>
                <a:cs typeface="Open Sans"/>
                <a:sym typeface="Open Sans"/>
              </a:defRPr>
            </a:lvl8pPr>
            <a:lvl9pPr indent="-342900" lvl="8" marL="411480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18" name="Google Shape;18;p3"/>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19" name="Google Shape;19;p3"/>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20" name="Google Shape;20;p3"/>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21" name="Google Shape;21;p3"/>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22" name="Google Shape;22;p3"/>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23" name="Google Shape;23;p3"/>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24" name="Google Shape;24;p3"/>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25" name="Shape 25"/>
        <p:cNvGrpSpPr/>
        <p:nvPr/>
      </p:nvGrpSpPr>
      <p:grpSpPr>
        <a:xfrm>
          <a:off x="0" y="0"/>
          <a:ext cx="0" cy="0"/>
          <a:chOff x="0" y="0"/>
          <a:chExt cx="0" cy="0"/>
        </a:xfrm>
      </p:grpSpPr>
      <p:sp>
        <p:nvSpPr>
          <p:cNvPr id="26" name="Google Shape;26;p4"/>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27" name="Google Shape;27;p4"/>
          <p:cNvSpPr txBox="1"/>
          <p:nvPr/>
        </p:nvSpPr>
        <p:spPr>
          <a:xfrm>
            <a:off x="2521950" y="2154150"/>
            <a:ext cx="4100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Technical Interview Tips</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Demonstration</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Practice</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4.</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28" name="Google Shape;28;p4"/>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000000"/>
                </a:solidFill>
              </a:rPr>
              <a:t>‹#›</a:t>
            </a:fld>
            <a:endParaRPr sz="1300">
              <a:solidFill>
                <a:srgbClr val="000000"/>
              </a:solidFill>
            </a:endParaRPr>
          </a:p>
        </p:txBody>
      </p:sp>
      <p:sp>
        <p:nvSpPr>
          <p:cNvPr id="29" name="Google Shape;29;p4"/>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30" name="Google Shape;30;p4"/>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31" name="Google Shape;31;p4"/>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32" name="Google Shape;32;p4"/>
          <p:cNvSpPr txBox="1"/>
          <p:nvPr/>
        </p:nvSpPr>
        <p:spPr>
          <a:xfrm>
            <a:off x="5422149" y="91900"/>
            <a:ext cx="36687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Algorithms Practice</a:t>
            </a:r>
            <a:endParaRPr b="1">
              <a:solidFill>
                <a:srgbClr val="EAEAEA"/>
              </a:solidFill>
              <a:latin typeface="Open Sans"/>
              <a:ea typeface="Open Sans"/>
              <a:cs typeface="Open Sans"/>
              <a:sym typeface="Open Sans"/>
            </a:endParaRPr>
          </a:p>
        </p:txBody>
      </p:sp>
      <p:pic>
        <p:nvPicPr>
          <p:cNvPr id="33" name="Google Shape;33;p4"/>
          <p:cNvPicPr preferRelativeResize="0"/>
          <p:nvPr/>
        </p:nvPicPr>
        <p:blipFill>
          <a:blip r:embed="rId3">
            <a:alphaModFix/>
          </a:blip>
          <a:stretch>
            <a:fillRect/>
          </a:stretch>
        </p:blipFill>
        <p:spPr>
          <a:xfrm>
            <a:off x="2225676" y="42638"/>
            <a:ext cx="1178075" cy="444125"/>
          </a:xfrm>
          <a:prstGeom prst="rect">
            <a:avLst/>
          </a:prstGeom>
          <a:noFill/>
          <a:ln>
            <a:noFill/>
          </a:ln>
        </p:spPr>
      </p:pic>
      <p:sp>
        <p:nvSpPr>
          <p:cNvPr id="34" name="Google Shape;34;p4"/>
          <p:cNvSpPr txBox="1"/>
          <p:nvPr/>
        </p:nvSpPr>
        <p:spPr>
          <a:xfrm>
            <a:off x="1849374" y="91913"/>
            <a:ext cx="294600" cy="345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EAEAEA"/>
                </a:solidFill>
                <a:latin typeface="Open Sans"/>
                <a:ea typeface="Open Sans"/>
                <a:cs typeface="Open Sans"/>
                <a:sym typeface="Open Sans"/>
              </a:rPr>
              <a:t>+</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35" name="Shape 35"/>
        <p:cNvGrpSpPr/>
        <p:nvPr/>
      </p:nvGrpSpPr>
      <p:grpSpPr>
        <a:xfrm>
          <a:off x="0" y="0"/>
          <a:ext cx="0" cy="0"/>
          <a:chOff x="0" y="0"/>
          <a:chExt cx="0" cy="0"/>
        </a:xfrm>
      </p:grpSpPr>
      <p:pic>
        <p:nvPicPr>
          <p:cNvPr id="36" name="Google Shape;36;p5"/>
          <p:cNvPicPr preferRelativeResize="0"/>
          <p:nvPr/>
        </p:nvPicPr>
        <p:blipFill rotWithShape="1">
          <a:blip r:embed="rId2">
            <a:alphaModFix/>
          </a:blip>
          <a:srcRect b="0" l="7120" r="3991" t="0"/>
          <a:stretch/>
        </p:blipFill>
        <p:spPr>
          <a:xfrm>
            <a:off x="0" y="0"/>
            <a:ext cx="9144000" cy="6858000"/>
          </a:xfrm>
          <a:prstGeom prst="rect">
            <a:avLst/>
          </a:prstGeom>
          <a:noFill/>
          <a:ln>
            <a:noFill/>
          </a:ln>
        </p:spPr>
      </p:pic>
      <p:sp>
        <p:nvSpPr>
          <p:cNvPr id="37" name="Google Shape;37;p5"/>
          <p:cNvSpPr/>
          <p:nvPr/>
        </p:nvSpPr>
        <p:spPr>
          <a:xfrm>
            <a:off x="0" y="0"/>
            <a:ext cx="9144000" cy="6858000"/>
          </a:xfrm>
          <a:prstGeom prst="rect">
            <a:avLst/>
          </a:prstGeom>
          <a:solidFill>
            <a:srgbClr val="353535">
              <a:alpha val="742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5"/>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
        <p:nvSpPr>
          <p:cNvPr id="39" name="Google Shape;39;p5"/>
          <p:cNvSpPr txBox="1"/>
          <p:nvPr/>
        </p:nvSpPr>
        <p:spPr>
          <a:xfrm>
            <a:off x="129150" y="2420450"/>
            <a:ext cx="8885700" cy="1499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rPr lang="en" sz="4200">
                <a:solidFill>
                  <a:srgbClr val="FFFFFF"/>
                </a:solidFill>
                <a:latin typeface="Open Sans"/>
                <a:ea typeface="Open Sans"/>
                <a:cs typeface="Open Sans"/>
                <a:sym typeface="Open Sans"/>
              </a:rPr>
              <a:t>Hack the Technical Interview:</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4200">
                <a:solidFill>
                  <a:srgbClr val="FFFFFF"/>
                </a:solidFill>
                <a:latin typeface="Open Sans"/>
                <a:ea typeface="Open Sans"/>
                <a:cs typeface="Open Sans"/>
                <a:sym typeface="Open Sans"/>
              </a:rPr>
              <a:t>Algorithms Practice </a:t>
            </a:r>
            <a:endParaRPr sz="4200">
              <a:solidFill>
                <a:srgbClr val="FFFFFF"/>
              </a:solidFill>
              <a:latin typeface="Open Sans"/>
              <a:ea typeface="Open Sans"/>
              <a:cs typeface="Open Sans"/>
              <a:sym typeface="Open Sans"/>
            </a:endParaRPr>
          </a:p>
          <a:p>
            <a:pPr indent="0" lvl="0" marL="0" rtl="0" algn="ctr">
              <a:spcBef>
                <a:spcPts val="0"/>
              </a:spcBef>
              <a:spcAft>
                <a:spcPts val="0"/>
              </a:spcAft>
              <a:buNone/>
            </a:pPr>
            <a:r>
              <a:rPr lang="en" sz="3000">
                <a:solidFill>
                  <a:srgbClr val="FFFFFF"/>
                </a:solidFill>
                <a:latin typeface="Open Sans"/>
                <a:ea typeface="Open Sans"/>
                <a:cs typeface="Open Sans"/>
                <a:sym typeface="Open Sans"/>
              </a:rPr>
              <a:t>Presented by Citrix</a:t>
            </a:r>
            <a:endParaRPr sz="3000">
              <a:solidFill>
                <a:srgbClr val="FFFFFF"/>
              </a:solidFill>
              <a:latin typeface="Open Sans"/>
              <a:ea typeface="Open Sans"/>
              <a:cs typeface="Open Sans"/>
              <a:sym typeface="Open Sans"/>
            </a:endParaRPr>
          </a:p>
        </p:txBody>
      </p:sp>
      <p:sp>
        <p:nvSpPr>
          <p:cNvPr id="40" name="Google Shape;40;p5"/>
          <p:cNvSpPr/>
          <p:nvPr/>
        </p:nvSpPr>
        <p:spPr>
          <a:xfrm>
            <a:off x="3624349" y="1268879"/>
            <a:ext cx="418200" cy="418200"/>
          </a:xfrm>
          <a:prstGeom prst="rect">
            <a:avLst/>
          </a:prstGeom>
          <a:noFill/>
          <a:ln cap="flat" cmpd="sng" w="12700">
            <a:solidFill>
              <a:srgbClr val="FFFFFF"/>
            </a:solidFill>
            <a:prstDash val="solid"/>
            <a:miter lim="400000"/>
            <a:headEnd len="sm" w="sm" type="none"/>
            <a:tailEnd len="sm" w="sm" type="none"/>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sp>
        <p:nvSpPr>
          <p:cNvPr id="41" name="Google Shape;41;p5"/>
          <p:cNvSpPr/>
          <p:nvPr/>
        </p:nvSpPr>
        <p:spPr>
          <a:xfrm rot="5400000">
            <a:off x="4317150" y="873919"/>
            <a:ext cx="509700" cy="1586400"/>
          </a:xfrm>
          <a:prstGeom prst="rect">
            <a:avLst/>
          </a:prstGeom>
          <a:solidFill>
            <a:srgbClr val="FFFFFF"/>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5000"/>
              <a:buFont typeface="Helvetica Neue Light"/>
              <a:buNone/>
            </a:pPr>
            <a:r>
              <a:t/>
            </a:r>
            <a:endParaRPr b="0" i="0" sz="5000" u="none" cap="none" strike="noStrike">
              <a:solidFill>
                <a:srgbClr val="FFFFFF"/>
              </a:solidFill>
              <a:latin typeface="Helvetica Neue Light"/>
              <a:ea typeface="Helvetica Neue Light"/>
              <a:cs typeface="Helvetica Neue Light"/>
              <a:sym typeface="Helvetica Neue Light"/>
            </a:endParaRPr>
          </a:p>
        </p:txBody>
      </p:sp>
      <p:pic>
        <p:nvPicPr>
          <p:cNvPr id="42" name="Google Shape;42;p5"/>
          <p:cNvPicPr preferRelativeResize="0"/>
          <p:nvPr/>
        </p:nvPicPr>
        <p:blipFill>
          <a:blip r:embed="rId3">
            <a:alphaModFix/>
          </a:blip>
          <a:stretch>
            <a:fillRect/>
          </a:stretch>
        </p:blipFill>
        <p:spPr>
          <a:xfrm>
            <a:off x="3154215" y="4415527"/>
            <a:ext cx="2835570" cy="606827"/>
          </a:xfrm>
          <a:prstGeom prst="rect">
            <a:avLst/>
          </a:prstGeom>
          <a:noFill/>
          <a:ln>
            <a:noFill/>
          </a:ln>
        </p:spPr>
      </p:pic>
      <p:sp>
        <p:nvSpPr>
          <p:cNvPr id="43" name="Google Shape;43;p5"/>
          <p:cNvSpPr txBox="1"/>
          <p:nvPr/>
        </p:nvSpPr>
        <p:spPr>
          <a:xfrm>
            <a:off x="3778800" y="1412269"/>
            <a:ext cx="1586400" cy="5097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FFFFFF"/>
                </a:solidFill>
                <a:latin typeface="Open Sans"/>
                <a:ea typeface="Open Sans"/>
                <a:cs typeface="Open Sans"/>
                <a:sym typeface="Open Sans"/>
              </a:rPr>
              <a:t>Workshop</a:t>
            </a:r>
            <a:endParaRPr sz="1800">
              <a:solidFill>
                <a:srgbClr val="FFFFFF"/>
              </a:solidFill>
              <a:latin typeface="Open Sans"/>
              <a:ea typeface="Open Sans"/>
              <a:cs typeface="Open Sans"/>
              <a:sym typeface="Open Sans"/>
            </a:endParaRPr>
          </a:p>
        </p:txBody>
      </p:sp>
      <p:cxnSp>
        <p:nvCxnSpPr>
          <p:cNvPr id="44" name="Google Shape;44;p5"/>
          <p:cNvCxnSpPr/>
          <p:nvPr/>
        </p:nvCxnSpPr>
        <p:spPr>
          <a:xfrm>
            <a:off x="2849400" y="4123625"/>
            <a:ext cx="3445200" cy="0"/>
          </a:xfrm>
          <a:prstGeom prst="straightConnector1">
            <a:avLst/>
          </a:prstGeom>
          <a:noFill/>
          <a:ln cap="flat" cmpd="sng" w="9525">
            <a:solidFill>
              <a:srgbClr val="EFEFEF"/>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3">
  <p:cSld name="BLANK_3">
    <p:bg>
      <p:bgPr>
        <a:solidFill>
          <a:srgbClr val="5EA5E5"/>
        </a:solidFill>
      </p:bgPr>
    </p:bg>
    <p:spTree>
      <p:nvGrpSpPr>
        <p:cNvPr id="45" name="Shape 45"/>
        <p:cNvGrpSpPr/>
        <p:nvPr/>
      </p:nvGrpSpPr>
      <p:grpSpPr>
        <a:xfrm>
          <a:off x="0" y="0"/>
          <a:ext cx="0" cy="0"/>
          <a:chOff x="0" y="0"/>
          <a:chExt cx="0" cy="0"/>
        </a:xfrm>
      </p:grpSpPr>
      <p:sp>
        <p:nvSpPr>
          <p:cNvPr id="46" name="Google Shape;46;p6"/>
          <p:cNvSpPr txBox="1"/>
          <p:nvPr/>
        </p:nvSpPr>
        <p:spPr>
          <a:xfrm>
            <a:off x="8595300" y="6512403"/>
            <a:ext cx="548700" cy="3456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sz="1300">
                <a:solidFill>
                  <a:srgbClr val="FFFFFF"/>
                </a:solidFill>
              </a:rPr>
              <a:t>‹#›</a:t>
            </a:fld>
            <a:endParaRPr sz="1300">
              <a:solidFill>
                <a:srgbClr val="FFFFFF"/>
              </a:solidFil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9" name="Shape 49"/>
        <p:cNvGrpSpPr/>
        <p:nvPr/>
      </p:nvGrpSpPr>
      <p:grpSpPr>
        <a:xfrm>
          <a:off x="0" y="0"/>
          <a:ext cx="0" cy="0"/>
          <a:chOff x="0" y="0"/>
          <a:chExt cx="0" cy="0"/>
        </a:xfrm>
      </p:grpSpPr>
      <p:sp>
        <p:nvSpPr>
          <p:cNvPr id="50" name="Google Shape;50;p8"/>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8"/>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2" name="Google Shape;52;p8"/>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3" name="Google Shape;53;p8"/>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54" name="Google Shape;54;p8"/>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2">
  <p:cSld name="BLANK_2">
    <p:spTree>
      <p:nvGrpSpPr>
        <p:cNvPr id="55" name="Shape 55"/>
        <p:cNvGrpSpPr/>
        <p:nvPr/>
      </p:nvGrpSpPr>
      <p:grpSpPr>
        <a:xfrm>
          <a:off x="0" y="0"/>
          <a:ext cx="0" cy="0"/>
          <a:chOff x="0" y="0"/>
          <a:chExt cx="0" cy="0"/>
        </a:xfrm>
      </p:grpSpPr>
      <p:sp>
        <p:nvSpPr>
          <p:cNvPr id="56" name="Google Shape;56;p9"/>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57" name="Google Shape;57;p9"/>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58" name="Google Shape;58;p9"/>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59" name="Google Shape;59;p9"/>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0" name="Google Shape;60;p9"/>
          <p:cNvSpPr txBox="1"/>
          <p:nvPr>
            <p:ph type="title"/>
          </p:nvPr>
        </p:nvSpPr>
        <p:spPr>
          <a:xfrm>
            <a:off x="900875" y="647750"/>
            <a:ext cx="7340100" cy="1145100"/>
          </a:xfrm>
          <a:prstGeom prst="rect">
            <a:avLst/>
          </a:prstGeom>
          <a:noFill/>
          <a:ln>
            <a:noFill/>
          </a:ln>
        </p:spPr>
        <p:txBody>
          <a:bodyPr anchorCtr="0" anchor="ctr" bIns="91425" lIns="91425" spcFirstLastPara="1" rIns="91425" wrap="square" tIns="91425">
            <a:noAutofit/>
          </a:bodyPr>
          <a:lstStyle>
            <a:lvl1pPr lvl="0" rtl="0" algn="ctr">
              <a:spcBef>
                <a:spcPts val="0"/>
              </a:spcBef>
              <a:spcAft>
                <a:spcPts val="0"/>
              </a:spcAft>
              <a:buNone/>
              <a:defRPr b="1" sz="3600">
                <a:latin typeface="Open Sans"/>
                <a:ea typeface="Open Sans"/>
                <a:cs typeface="Open Sans"/>
                <a:sym typeface="Open Sans"/>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1" name="Google Shape;61;p9"/>
          <p:cNvSpPr txBox="1"/>
          <p:nvPr>
            <p:ph idx="1" type="body"/>
          </p:nvPr>
        </p:nvSpPr>
        <p:spPr>
          <a:xfrm>
            <a:off x="481625" y="2105338"/>
            <a:ext cx="4519800" cy="3047100"/>
          </a:xfrm>
          <a:prstGeom prst="rect">
            <a:avLst/>
          </a:prstGeom>
          <a:noFill/>
          <a:ln>
            <a:noFill/>
          </a:ln>
        </p:spPr>
        <p:txBody>
          <a:bodyPr anchorCtr="0" anchor="t" bIns="91425" lIns="91425" spcFirstLastPara="1" rIns="91425" wrap="square" tIns="91425">
            <a:noAutofit/>
          </a:bodyPr>
          <a:lstStyle>
            <a:lvl1pPr indent="-342900" lvl="0" marL="457200" rtl="0">
              <a:spcBef>
                <a:spcPts val="0"/>
              </a:spcBef>
              <a:spcAft>
                <a:spcPts val="0"/>
              </a:spcAft>
              <a:buSzPts val="1800"/>
              <a:buFont typeface="Open Sans"/>
              <a:buChar char="●"/>
              <a:defRPr sz="1800">
                <a:latin typeface="Open Sans"/>
                <a:ea typeface="Open Sans"/>
                <a:cs typeface="Open Sans"/>
                <a:sym typeface="Open Sans"/>
              </a:defRPr>
            </a:lvl1pPr>
            <a:lvl2pPr indent="-342900" lvl="1" marL="914400" rtl="0">
              <a:spcBef>
                <a:spcPts val="0"/>
              </a:spcBef>
              <a:spcAft>
                <a:spcPts val="0"/>
              </a:spcAft>
              <a:buSzPts val="1800"/>
              <a:buFont typeface="Open Sans"/>
              <a:buChar char="○"/>
              <a:defRPr sz="1800">
                <a:latin typeface="Open Sans"/>
                <a:ea typeface="Open Sans"/>
                <a:cs typeface="Open Sans"/>
                <a:sym typeface="Open Sans"/>
              </a:defRPr>
            </a:lvl2pPr>
            <a:lvl3pPr indent="-342900" lvl="2" marL="1371600" rtl="0">
              <a:spcBef>
                <a:spcPts val="0"/>
              </a:spcBef>
              <a:spcAft>
                <a:spcPts val="0"/>
              </a:spcAft>
              <a:buSzPts val="1800"/>
              <a:buFont typeface="Open Sans"/>
              <a:buChar char="■"/>
              <a:defRPr sz="1800">
                <a:latin typeface="Open Sans"/>
                <a:ea typeface="Open Sans"/>
                <a:cs typeface="Open Sans"/>
                <a:sym typeface="Open Sans"/>
              </a:defRPr>
            </a:lvl3pPr>
            <a:lvl4pPr indent="-342900" lvl="3" marL="1828800" rtl="0">
              <a:spcBef>
                <a:spcPts val="0"/>
              </a:spcBef>
              <a:spcAft>
                <a:spcPts val="0"/>
              </a:spcAft>
              <a:buSzPts val="1800"/>
              <a:buFont typeface="Open Sans"/>
              <a:buChar char="●"/>
              <a:defRPr sz="1800">
                <a:latin typeface="Open Sans"/>
                <a:ea typeface="Open Sans"/>
                <a:cs typeface="Open Sans"/>
                <a:sym typeface="Open Sans"/>
              </a:defRPr>
            </a:lvl4pPr>
            <a:lvl5pPr indent="-342900" lvl="4" marL="2286000" rtl="0">
              <a:spcBef>
                <a:spcPts val="0"/>
              </a:spcBef>
              <a:spcAft>
                <a:spcPts val="0"/>
              </a:spcAft>
              <a:buSzPts val="1800"/>
              <a:buFont typeface="Open Sans"/>
              <a:buChar char="○"/>
              <a:defRPr sz="1800">
                <a:latin typeface="Open Sans"/>
                <a:ea typeface="Open Sans"/>
                <a:cs typeface="Open Sans"/>
                <a:sym typeface="Open Sans"/>
              </a:defRPr>
            </a:lvl5pPr>
            <a:lvl6pPr indent="-342900" lvl="5" marL="2743200" rtl="0">
              <a:spcBef>
                <a:spcPts val="0"/>
              </a:spcBef>
              <a:spcAft>
                <a:spcPts val="0"/>
              </a:spcAft>
              <a:buSzPts val="1800"/>
              <a:buFont typeface="Open Sans"/>
              <a:buChar char="■"/>
              <a:defRPr sz="1800">
                <a:latin typeface="Open Sans"/>
                <a:ea typeface="Open Sans"/>
                <a:cs typeface="Open Sans"/>
                <a:sym typeface="Open Sans"/>
              </a:defRPr>
            </a:lvl6pPr>
            <a:lvl7pPr indent="-342900" lvl="6" marL="3200400" rtl="0">
              <a:spcBef>
                <a:spcPts val="0"/>
              </a:spcBef>
              <a:spcAft>
                <a:spcPts val="0"/>
              </a:spcAft>
              <a:buSzPts val="1800"/>
              <a:buFont typeface="Open Sans"/>
              <a:buChar char="●"/>
              <a:defRPr sz="1800">
                <a:latin typeface="Open Sans"/>
                <a:ea typeface="Open Sans"/>
                <a:cs typeface="Open Sans"/>
                <a:sym typeface="Open Sans"/>
              </a:defRPr>
            </a:lvl7pPr>
            <a:lvl8pPr indent="-342900" lvl="7" marL="3657600" rtl="0">
              <a:spcBef>
                <a:spcPts val="0"/>
              </a:spcBef>
              <a:spcAft>
                <a:spcPts val="0"/>
              </a:spcAft>
              <a:buSzPts val="1800"/>
              <a:buFont typeface="Open Sans"/>
              <a:buChar char="○"/>
              <a:defRPr sz="1800">
                <a:latin typeface="Open Sans"/>
                <a:ea typeface="Open Sans"/>
                <a:cs typeface="Open Sans"/>
                <a:sym typeface="Open Sans"/>
              </a:defRPr>
            </a:lvl8pPr>
            <a:lvl9pPr indent="-342900" lvl="8" marL="4114800" rtl="0">
              <a:spcBef>
                <a:spcPts val="0"/>
              </a:spcBef>
              <a:spcAft>
                <a:spcPts val="0"/>
              </a:spcAft>
              <a:buSzPts val="1800"/>
              <a:buFont typeface="Open Sans"/>
              <a:buChar char="■"/>
              <a:defRPr sz="1800">
                <a:latin typeface="Open Sans"/>
                <a:ea typeface="Open Sans"/>
                <a:cs typeface="Open Sans"/>
                <a:sym typeface="Open Sans"/>
              </a:defRPr>
            </a:lvl9pPr>
          </a:lstStyle>
          <a:p/>
        </p:txBody>
      </p:sp>
      <p:sp>
        <p:nvSpPr>
          <p:cNvPr id="62" name="Google Shape;62;p9"/>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spTree>
      <p:nvGrpSpPr>
        <p:cNvPr id="63" name="Shape 63"/>
        <p:cNvGrpSpPr/>
        <p:nvPr/>
      </p:nvGrpSpPr>
      <p:grpSpPr>
        <a:xfrm>
          <a:off x="0" y="0"/>
          <a:ext cx="0" cy="0"/>
          <a:chOff x="0" y="0"/>
          <a:chExt cx="0" cy="0"/>
        </a:xfrm>
      </p:grpSpPr>
      <p:sp>
        <p:nvSpPr>
          <p:cNvPr id="64" name="Google Shape;64;p10"/>
          <p:cNvSpPr txBox="1"/>
          <p:nvPr>
            <p:ph idx="12" type="sldNum"/>
          </p:nvPr>
        </p:nvSpPr>
        <p:spPr>
          <a:xfrm>
            <a:off x="8472458" y="6217622"/>
            <a:ext cx="548700" cy="524700"/>
          </a:xfrm>
          <a:prstGeom prst="rect">
            <a:avLst/>
          </a:prstGeom>
        </p:spPr>
        <p:txBody>
          <a:bodyPr anchorCtr="0" anchor="t" bIns="91425" lIns="91425" spcFirstLastPara="1" rIns="91425" wrap="square" tIns="91425">
            <a:noAutofit/>
          </a:bodyPr>
          <a:lstStyle>
            <a:lvl1pPr lvl="0" rtl="0">
              <a:buNone/>
              <a:defRPr>
                <a:latin typeface="Open Sans"/>
                <a:ea typeface="Open Sans"/>
                <a:cs typeface="Open Sans"/>
                <a:sym typeface="Open Sans"/>
              </a:defRPr>
            </a:lvl1pPr>
            <a:lvl2pPr lvl="1" rtl="0">
              <a:buNone/>
              <a:defRPr>
                <a:latin typeface="Open Sans"/>
                <a:ea typeface="Open Sans"/>
                <a:cs typeface="Open Sans"/>
                <a:sym typeface="Open Sans"/>
              </a:defRPr>
            </a:lvl2pPr>
            <a:lvl3pPr lvl="2" rtl="0">
              <a:buNone/>
              <a:defRPr>
                <a:latin typeface="Open Sans"/>
                <a:ea typeface="Open Sans"/>
                <a:cs typeface="Open Sans"/>
                <a:sym typeface="Open Sans"/>
              </a:defRPr>
            </a:lvl3pPr>
            <a:lvl4pPr lvl="3" rtl="0">
              <a:buNone/>
              <a:defRPr>
                <a:latin typeface="Open Sans"/>
                <a:ea typeface="Open Sans"/>
                <a:cs typeface="Open Sans"/>
                <a:sym typeface="Open Sans"/>
              </a:defRPr>
            </a:lvl4pPr>
            <a:lvl5pPr lvl="4" rtl="0">
              <a:buNone/>
              <a:defRPr>
                <a:latin typeface="Open Sans"/>
                <a:ea typeface="Open Sans"/>
                <a:cs typeface="Open Sans"/>
                <a:sym typeface="Open Sans"/>
              </a:defRPr>
            </a:lvl5pPr>
            <a:lvl6pPr lvl="5" rtl="0">
              <a:buNone/>
              <a:defRPr>
                <a:latin typeface="Open Sans"/>
                <a:ea typeface="Open Sans"/>
                <a:cs typeface="Open Sans"/>
                <a:sym typeface="Open Sans"/>
              </a:defRPr>
            </a:lvl6pPr>
            <a:lvl7pPr lvl="6" rtl="0">
              <a:buNone/>
              <a:defRPr>
                <a:latin typeface="Open Sans"/>
                <a:ea typeface="Open Sans"/>
                <a:cs typeface="Open Sans"/>
                <a:sym typeface="Open Sans"/>
              </a:defRPr>
            </a:lvl7pPr>
            <a:lvl8pPr lvl="7" rtl="0">
              <a:buNone/>
              <a:defRPr>
                <a:latin typeface="Open Sans"/>
                <a:ea typeface="Open Sans"/>
                <a:cs typeface="Open Sans"/>
                <a:sym typeface="Open Sans"/>
              </a:defRPr>
            </a:lvl8pPr>
            <a:lvl9pPr lvl="8" rtl="0">
              <a:buNone/>
              <a:defRPr>
                <a:latin typeface="Open Sans"/>
                <a:ea typeface="Open Sans"/>
                <a:cs typeface="Open Sans"/>
                <a:sym typeface="Open Sans"/>
              </a:defRPr>
            </a:lvl9pPr>
          </a:lstStyle>
          <a:p>
            <a:pPr indent="0" lvl="0" marL="0" rtl="0" algn="r">
              <a:spcBef>
                <a:spcPts val="0"/>
              </a:spcBef>
              <a:spcAft>
                <a:spcPts val="0"/>
              </a:spcAft>
              <a:buNone/>
            </a:pPr>
            <a:fld id="{00000000-1234-1234-1234-123412341234}" type="slidenum">
              <a:rPr lang="en"/>
              <a:t>‹#›</a:t>
            </a:fld>
            <a:endParaRPr/>
          </a:p>
        </p:txBody>
      </p:sp>
      <p:sp>
        <p:nvSpPr>
          <p:cNvPr id="65" name="Google Shape;65;p10"/>
          <p:cNvSpPr/>
          <p:nvPr/>
        </p:nvSpPr>
        <p:spPr>
          <a:xfrm>
            <a:off x="0" y="0"/>
            <a:ext cx="9144000" cy="542700"/>
          </a:xfrm>
          <a:prstGeom prst="rect">
            <a:avLst/>
          </a:prstGeom>
          <a:solidFill>
            <a:srgbClr val="5EA5E5"/>
          </a:solidFill>
          <a:ln cap="flat" cmpd="sng" w="9525">
            <a:solidFill>
              <a:srgbClr val="5EA5E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Open Sans"/>
              <a:ea typeface="Open Sans"/>
              <a:cs typeface="Open Sans"/>
              <a:sym typeface="Open Sans"/>
            </a:endParaRPr>
          </a:p>
        </p:txBody>
      </p:sp>
      <p:cxnSp>
        <p:nvCxnSpPr>
          <p:cNvPr id="66" name="Google Shape;66;p10"/>
          <p:cNvCxnSpPr/>
          <p:nvPr/>
        </p:nvCxnSpPr>
        <p:spPr>
          <a:xfrm>
            <a:off x="-3325" y="542650"/>
            <a:ext cx="9148500" cy="0"/>
          </a:xfrm>
          <a:prstGeom prst="straightConnector1">
            <a:avLst/>
          </a:prstGeom>
          <a:noFill/>
          <a:ln cap="flat" cmpd="sng" w="19050">
            <a:solidFill>
              <a:srgbClr val="353535"/>
            </a:solidFill>
            <a:prstDash val="solid"/>
            <a:round/>
            <a:headEnd len="med" w="med" type="none"/>
            <a:tailEnd len="med" w="med" type="none"/>
          </a:ln>
        </p:spPr>
      </p:cxnSp>
      <p:pic>
        <p:nvPicPr>
          <p:cNvPr id="67" name="Google Shape;67;p10"/>
          <p:cNvPicPr preferRelativeResize="0"/>
          <p:nvPr/>
        </p:nvPicPr>
        <p:blipFill>
          <a:blip r:embed="rId2">
            <a:alphaModFix/>
          </a:blip>
          <a:stretch>
            <a:fillRect/>
          </a:stretch>
        </p:blipFill>
        <p:spPr>
          <a:xfrm>
            <a:off x="152400" y="91875"/>
            <a:ext cx="1615275" cy="345675"/>
          </a:xfrm>
          <a:prstGeom prst="rect">
            <a:avLst/>
          </a:prstGeom>
          <a:noFill/>
          <a:ln>
            <a:noFill/>
          </a:ln>
        </p:spPr>
      </p:pic>
      <p:sp>
        <p:nvSpPr>
          <p:cNvPr id="68" name="Google Shape;68;p10"/>
          <p:cNvSpPr txBox="1"/>
          <p:nvPr/>
        </p:nvSpPr>
        <p:spPr>
          <a:xfrm>
            <a:off x="860100" y="892025"/>
            <a:ext cx="7423800" cy="807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5200">
                <a:latin typeface="Open Sans"/>
                <a:ea typeface="Open Sans"/>
                <a:cs typeface="Open Sans"/>
                <a:sym typeface="Open Sans"/>
              </a:rPr>
              <a:t>Table of Contents</a:t>
            </a:r>
            <a:endParaRPr b="1" sz="5200">
              <a:latin typeface="Open Sans"/>
              <a:ea typeface="Open Sans"/>
              <a:cs typeface="Open Sans"/>
              <a:sym typeface="Open Sans"/>
            </a:endParaRPr>
          </a:p>
        </p:txBody>
      </p:sp>
      <p:sp>
        <p:nvSpPr>
          <p:cNvPr id="69" name="Google Shape;69;p10"/>
          <p:cNvSpPr txBox="1"/>
          <p:nvPr/>
        </p:nvSpPr>
        <p:spPr>
          <a:xfrm>
            <a:off x="2543375" y="2048950"/>
            <a:ext cx="4055100" cy="33990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b="1" lang="en" sz="2400">
                <a:latin typeface="Open Sans"/>
                <a:ea typeface="Open Sans"/>
                <a:cs typeface="Open Sans"/>
                <a:sym typeface="Open Sans"/>
              </a:rPr>
              <a:t>1.</a:t>
            </a:r>
            <a:r>
              <a:rPr lang="en" sz="2400">
                <a:latin typeface="Open Sans"/>
                <a:ea typeface="Open Sans"/>
                <a:cs typeface="Open Sans"/>
                <a:sym typeface="Open Sans"/>
              </a:rPr>
              <a:t> What are Ada &amp; SPARK?</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2.</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Intro to SPARK Ada</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3.</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Setup your Environment</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latin typeface="Open Sans"/>
                <a:ea typeface="Open Sans"/>
                <a:cs typeface="Open Sans"/>
                <a:sym typeface="Open Sans"/>
              </a:rPr>
              <a:t>4. </a:t>
            </a:r>
            <a:r>
              <a:rPr lang="en" sz="2400">
                <a:latin typeface="Open Sans"/>
                <a:ea typeface="Open Sans"/>
                <a:cs typeface="Open Sans"/>
                <a:sym typeface="Open Sans"/>
              </a:rPr>
              <a:t>Let’s Build a Stack!</a:t>
            </a:r>
            <a:endParaRPr sz="2400">
              <a:latin typeface="Open Sans"/>
              <a:ea typeface="Open Sans"/>
              <a:cs typeface="Open Sans"/>
              <a:sym typeface="Open Sans"/>
            </a:endParaRPr>
          </a:p>
          <a:p>
            <a:pPr indent="0" lvl="0" marL="0" rtl="0" algn="l">
              <a:lnSpc>
                <a:spcPct val="150000"/>
              </a:lnSpc>
              <a:spcBef>
                <a:spcPts val="0"/>
              </a:spcBef>
              <a:spcAft>
                <a:spcPts val="0"/>
              </a:spcAft>
              <a:buClr>
                <a:schemeClr val="dk1"/>
              </a:buClr>
              <a:buSzPts val="1100"/>
              <a:buFont typeface="Arial"/>
              <a:buNone/>
            </a:pPr>
            <a:r>
              <a:rPr b="1" lang="en" sz="2400">
                <a:solidFill>
                  <a:schemeClr val="dk1"/>
                </a:solidFill>
                <a:latin typeface="Open Sans"/>
                <a:ea typeface="Open Sans"/>
                <a:cs typeface="Open Sans"/>
                <a:sym typeface="Open Sans"/>
              </a:rPr>
              <a:t>5.</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Review &amp; Quiz</a:t>
            </a:r>
            <a:endParaRPr sz="2400">
              <a:latin typeface="Open Sans"/>
              <a:ea typeface="Open Sans"/>
              <a:cs typeface="Open Sans"/>
              <a:sym typeface="Open Sans"/>
            </a:endParaRPr>
          </a:p>
          <a:p>
            <a:pPr indent="0" lvl="0" marL="0" rtl="0" algn="l">
              <a:lnSpc>
                <a:spcPct val="150000"/>
              </a:lnSpc>
              <a:spcBef>
                <a:spcPts val="0"/>
              </a:spcBef>
              <a:spcAft>
                <a:spcPts val="0"/>
              </a:spcAft>
              <a:buNone/>
            </a:pPr>
            <a:r>
              <a:rPr b="1" lang="en" sz="2400">
                <a:solidFill>
                  <a:schemeClr val="dk1"/>
                </a:solidFill>
                <a:latin typeface="Open Sans"/>
                <a:ea typeface="Open Sans"/>
                <a:cs typeface="Open Sans"/>
                <a:sym typeface="Open Sans"/>
              </a:rPr>
              <a:t>6.</a:t>
            </a:r>
            <a:r>
              <a:rPr lang="en" sz="2400">
                <a:solidFill>
                  <a:schemeClr val="dk1"/>
                </a:solidFill>
                <a:latin typeface="Open Sans"/>
                <a:ea typeface="Open Sans"/>
                <a:cs typeface="Open Sans"/>
                <a:sym typeface="Open Sans"/>
              </a:rPr>
              <a:t> </a:t>
            </a:r>
            <a:r>
              <a:rPr lang="en" sz="2400">
                <a:latin typeface="Open Sans"/>
                <a:ea typeface="Open Sans"/>
                <a:cs typeface="Open Sans"/>
                <a:sym typeface="Open Sans"/>
              </a:rPr>
              <a:t>Next Steps</a:t>
            </a:r>
            <a:endParaRPr sz="2400">
              <a:latin typeface="Open Sans"/>
              <a:ea typeface="Open Sans"/>
              <a:cs typeface="Open Sans"/>
              <a:sym typeface="Open Sans"/>
            </a:endParaRPr>
          </a:p>
        </p:txBody>
      </p:sp>
      <p:sp>
        <p:nvSpPr>
          <p:cNvPr id="70" name="Google Shape;70;p10"/>
          <p:cNvSpPr txBox="1"/>
          <p:nvPr/>
        </p:nvSpPr>
        <p:spPr>
          <a:xfrm>
            <a:off x="5339874" y="91900"/>
            <a:ext cx="3750900" cy="3456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a:solidFill>
                  <a:srgbClr val="EAEAEA"/>
                </a:solidFill>
                <a:latin typeface="Open Sans"/>
                <a:ea typeface="Open Sans"/>
                <a:cs typeface="Open Sans"/>
                <a:sym typeface="Open Sans"/>
              </a:rPr>
              <a:t>Bug-free Coding with SPARK Ada</a:t>
            </a:r>
            <a:endParaRPr b="1">
              <a:solidFill>
                <a:srgbClr val="EAEAEA"/>
              </a:solidFill>
              <a:latin typeface="Open Sans"/>
              <a:ea typeface="Open Sans"/>
              <a:cs typeface="Open Sans"/>
              <a:sym typeface="Ope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ustom Layout 1">
  <p:cSld name="CUSTOM">
    <p:spTree>
      <p:nvGrpSpPr>
        <p:cNvPr id="71" name="Shape 71"/>
        <p:cNvGrpSpPr/>
        <p:nvPr/>
      </p:nvGrpSpPr>
      <p:grpSpPr>
        <a:xfrm>
          <a:off x="0" y="0"/>
          <a:ext cx="0" cy="0"/>
          <a:chOff x="0" y="0"/>
          <a:chExt cx="0" cy="0"/>
        </a:xfrm>
      </p:grpSpPr>
      <p:pic>
        <p:nvPicPr>
          <p:cNvPr id="72" name="Google Shape;72;p11"/>
          <p:cNvPicPr preferRelativeResize="0"/>
          <p:nvPr/>
        </p:nvPicPr>
        <p:blipFill rotWithShape="1">
          <a:blip r:embed="rId2">
            <a:alphaModFix/>
          </a:blip>
          <a:srcRect b="1938" l="14405" r="4707" t="7036"/>
          <a:stretch/>
        </p:blipFill>
        <p:spPr>
          <a:xfrm>
            <a:off x="0" y="0"/>
            <a:ext cx="9144003" cy="6857999"/>
          </a:xfrm>
          <a:prstGeom prst="rect">
            <a:avLst/>
          </a:prstGeom>
          <a:noFill/>
          <a:ln>
            <a:noFill/>
          </a:ln>
        </p:spPr>
      </p:pic>
      <p:sp>
        <p:nvSpPr>
          <p:cNvPr id="73" name="Google Shape;73;p11"/>
          <p:cNvSpPr/>
          <p:nvPr/>
        </p:nvSpPr>
        <p:spPr>
          <a:xfrm>
            <a:off x="-12" y="0"/>
            <a:ext cx="9144000" cy="6858000"/>
          </a:xfrm>
          <a:prstGeom prst="rect">
            <a:avLst/>
          </a:prstGeom>
          <a:solidFill>
            <a:srgbClr val="353535">
              <a:alpha val="553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4" name="Google Shape;74;p11"/>
          <p:cNvPicPr preferRelativeResize="0"/>
          <p:nvPr/>
        </p:nvPicPr>
        <p:blipFill>
          <a:blip r:embed="rId3">
            <a:alphaModFix/>
          </a:blip>
          <a:stretch>
            <a:fillRect/>
          </a:stretch>
        </p:blipFill>
        <p:spPr>
          <a:xfrm>
            <a:off x="152400" y="91875"/>
            <a:ext cx="1615275" cy="345675"/>
          </a:xfrm>
          <a:prstGeom prst="rect">
            <a:avLst/>
          </a:prstGeom>
          <a:noFill/>
          <a:ln>
            <a:noFill/>
          </a:ln>
        </p:spPr>
      </p:pic>
      <p:sp>
        <p:nvSpPr>
          <p:cNvPr id="75" name="Google Shape;75;p11"/>
          <p:cNvSpPr txBox="1"/>
          <p:nvPr/>
        </p:nvSpPr>
        <p:spPr>
          <a:xfrm>
            <a:off x="986238" y="2796643"/>
            <a:ext cx="7171500" cy="1818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4800">
                <a:solidFill>
                  <a:srgbClr val="EAEAEA"/>
                </a:solidFill>
                <a:latin typeface="Open Sans"/>
                <a:ea typeface="Open Sans"/>
                <a:cs typeface="Open Sans"/>
                <a:sym typeface="Open Sans"/>
              </a:rPr>
              <a:t>Bug-free Coding with SPARK Ada</a:t>
            </a:r>
            <a:endParaRPr b="1" sz="4800">
              <a:solidFill>
                <a:srgbClr val="EAEAEA"/>
              </a:solidFill>
              <a:latin typeface="Open Sans"/>
              <a:ea typeface="Open Sans"/>
              <a:cs typeface="Open Sans"/>
              <a:sym typeface="Open Sans"/>
            </a:endParaRPr>
          </a:p>
        </p:txBody>
      </p:sp>
      <p:sp>
        <p:nvSpPr>
          <p:cNvPr id="76" name="Google Shape;76;p11"/>
          <p:cNvSpPr/>
          <p:nvPr/>
        </p:nvSpPr>
        <p:spPr>
          <a:xfrm>
            <a:off x="3863100" y="2242466"/>
            <a:ext cx="1417800" cy="421800"/>
          </a:xfrm>
          <a:prstGeom prst="rect">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rgbClr val="EAEAEA"/>
                </a:solidFill>
                <a:latin typeface="Open Sans SemiBold"/>
                <a:ea typeface="Open Sans SemiBold"/>
                <a:cs typeface="Open Sans SemiBold"/>
                <a:sym typeface="Open Sans SemiBold"/>
              </a:rPr>
              <a:t>Workshop</a:t>
            </a:r>
            <a:endParaRPr sz="1800">
              <a:solidFill>
                <a:srgbClr val="EAEAEA"/>
              </a:solidFill>
              <a:latin typeface="Open Sans SemiBold"/>
              <a:ea typeface="Open Sans SemiBold"/>
              <a:cs typeface="Open Sans SemiBold"/>
              <a:sym typeface="Open Sans SemiBold"/>
            </a:endParaRPr>
          </a:p>
        </p:txBody>
      </p:sp>
      <p:sp>
        <p:nvSpPr>
          <p:cNvPr id="77" name="Google Shape;77;p11"/>
          <p:cNvSpPr txBox="1"/>
          <p:nvPr>
            <p:ph idx="12" type="sldNum"/>
          </p:nvPr>
        </p:nvSpPr>
        <p:spPr>
          <a:xfrm>
            <a:off x="8556784" y="6333134"/>
            <a:ext cx="548700" cy="525000"/>
          </a:xfrm>
          <a:prstGeom prst="rect">
            <a:avLst/>
          </a:prstGeom>
        </p:spPr>
        <p:txBody>
          <a:bodyPr anchorCtr="0" anchor="t"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slideLayout" Target="../slideLayouts/slideLayout7.xml"/><Relationship Id="rId3" Type="http://schemas.openxmlformats.org/officeDocument/2006/relationships/slideLayout" Target="../slideLayouts/slideLayout8.xml"/><Relationship Id="rId4" Type="http://schemas.openxmlformats.org/officeDocument/2006/relationships/slideLayout" Target="../slideLayouts/slideLayout9.xml"/><Relationship Id="rId5" Type="http://schemas.openxmlformats.org/officeDocument/2006/relationships/slideLayout" Target="../slideLayouts/slideLayout10.xml"/><Relationship Id="rId6"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rgbClr val="EAEAEA"/>
        </a:solidFill>
      </p:bgPr>
    </p:bg>
    <p:spTree>
      <p:nvGrpSpPr>
        <p:cNvPr id="47" name="Shape 47"/>
        <p:cNvGrpSpPr/>
        <p:nvPr/>
      </p:nvGrpSpPr>
      <p:grpSpPr>
        <a:xfrm>
          <a:off x="0" y="0"/>
          <a:ext cx="0" cy="0"/>
          <a:chOff x="0" y="0"/>
          <a:chExt cx="0" cy="0"/>
        </a:xfrm>
      </p:grpSpPr>
      <p:sp>
        <p:nvSpPr>
          <p:cNvPr id="48" name="Google Shape;48;p7"/>
          <p:cNvSpPr txBox="1"/>
          <p:nvPr>
            <p:ph idx="12" type="sldNum"/>
          </p:nvPr>
        </p:nvSpPr>
        <p:spPr>
          <a:xfrm>
            <a:off x="8556784" y="6333134"/>
            <a:ext cx="548700" cy="525000"/>
          </a:xfrm>
          <a:prstGeom prst="rect">
            <a:avLst/>
          </a:prstGeom>
          <a:noFill/>
          <a:ln>
            <a:noFill/>
          </a:ln>
        </p:spPr>
        <p:txBody>
          <a:bodyPr anchorCtr="0" anchor="t" bIns="91425" lIns="91425" spcFirstLastPara="1" rIns="91425" wrap="square" tIns="91425">
            <a:noAutofit/>
          </a:bodyPr>
          <a:lstStyle>
            <a:lvl1pPr lvl="0" algn="r">
              <a:buNone/>
              <a:defRPr sz="1300">
                <a:solidFill>
                  <a:schemeClr val="tx1"/>
                </a:solidFill>
              </a:defRPr>
            </a:lvl1pPr>
            <a:lvl2pPr lvl="1" algn="r">
              <a:buNone/>
              <a:defRPr sz="1300">
                <a:solidFill>
                  <a:schemeClr val="tx1"/>
                </a:solidFill>
              </a:defRPr>
            </a:lvl2pPr>
            <a:lvl3pPr lvl="2" algn="r">
              <a:buNone/>
              <a:defRPr sz="1300">
                <a:solidFill>
                  <a:schemeClr val="tx1"/>
                </a:solidFill>
              </a:defRPr>
            </a:lvl3pPr>
            <a:lvl4pPr lvl="3" algn="r">
              <a:buNone/>
              <a:defRPr sz="1300">
                <a:solidFill>
                  <a:schemeClr val="tx1"/>
                </a:solidFill>
              </a:defRPr>
            </a:lvl4pPr>
            <a:lvl5pPr lvl="4" algn="r">
              <a:buNone/>
              <a:defRPr sz="1300">
                <a:solidFill>
                  <a:schemeClr val="tx1"/>
                </a:solidFill>
              </a:defRPr>
            </a:lvl5pPr>
            <a:lvl6pPr lvl="5" algn="r">
              <a:buNone/>
              <a:defRPr sz="1300">
                <a:solidFill>
                  <a:schemeClr val="tx1"/>
                </a:solidFill>
              </a:defRPr>
            </a:lvl6pPr>
            <a:lvl7pPr lvl="6" algn="r">
              <a:buNone/>
              <a:defRPr sz="1300">
                <a:solidFill>
                  <a:schemeClr val="tx1"/>
                </a:solidFill>
              </a:defRPr>
            </a:lvl7pPr>
            <a:lvl8pPr lvl="7" algn="r">
              <a:buNone/>
              <a:defRPr sz="1300">
                <a:solidFill>
                  <a:schemeClr val="tx1"/>
                </a:solidFill>
              </a:defRPr>
            </a:lvl8pPr>
            <a:lvl9pPr lvl="8" algn="r">
              <a:buNone/>
              <a:defRPr sz="1300">
                <a:solidFill>
                  <a:schemeClr val="tx1"/>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53" r:id="rId1"/>
    <p:sldLayoutId id="2147483654" r:id="rId2"/>
    <p:sldLayoutId id="2147483655" r:id="rId3"/>
    <p:sldLayoutId id="2147483656" r:id="rId4"/>
    <p:sldLayoutId id="2147483657" r:id="rId5"/>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9.gif"/></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30.gif"/></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37.gif"/></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31.gif"/></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hyperlink" Target="http://drive.google.com/file/d/1AvhAPxY-KD7n7TWQW5L2DuugiyU8n6F7/view" TargetMode="External"/><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hyperlink" Target="http://drive.google.com/file/d/11xKjy_EJacwezpxySYkZZFHsqayDvrmU/view" TargetMode="External"/><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xml"/><Relationship Id="rId3"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2.xml"/><Relationship Id="rId3" Type="http://schemas.openxmlformats.org/officeDocument/2006/relationships/image" Target="../media/image1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5.xml"/><Relationship Id="rId3" Type="http://schemas.openxmlformats.org/officeDocument/2006/relationships/image" Target="../media/image1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7.xml"/><Relationship Id="rId3" Type="http://schemas.openxmlformats.org/officeDocument/2006/relationships/image" Target="../media/image1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8.xml"/><Relationship Id="rId3"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9.xml"/><Relationship Id="rId3" Type="http://schemas.openxmlformats.org/officeDocument/2006/relationships/image" Target="../media/image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4.xml"/><Relationship Id="rId3" Type="http://schemas.openxmlformats.org/officeDocument/2006/relationships/image" Target="../media/image3.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0.xml"/><Relationship Id="rId3" Type="http://schemas.openxmlformats.org/officeDocument/2006/relationships/image" Target="../media/image1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 Id="rId3" Type="http://schemas.openxmlformats.org/officeDocument/2006/relationships/image" Target="../media/image1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2.xml"/><Relationship Id="rId3" Type="http://schemas.openxmlformats.org/officeDocument/2006/relationships/image" Target="../media/image1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3.xml"/><Relationship Id="rId3" Type="http://schemas.openxmlformats.org/officeDocument/2006/relationships/image" Target="../media/image2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 Id="rId3" Type="http://schemas.openxmlformats.org/officeDocument/2006/relationships/image" Target="../media/image2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7.xml"/><Relationship Id="rId3" Type="http://schemas.openxmlformats.org/officeDocument/2006/relationships/image" Target="../media/image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9.xml"/><Relationship Id="rId3"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 Id="rId3" Type="http://schemas.openxmlformats.org/officeDocument/2006/relationships/image" Target="../media/image2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1.xml"/><Relationship Id="rId3" Type="http://schemas.openxmlformats.org/officeDocument/2006/relationships/image" Target="../media/image2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 Id="rId3" Type="http://schemas.openxmlformats.org/officeDocument/2006/relationships/image" Target="../media/image23.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3.xml"/><Relationship Id="rId3" Type="http://schemas.openxmlformats.org/officeDocument/2006/relationships/image" Target="../media/image2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4.xml"/><Relationship Id="rId3" Type="http://schemas.openxmlformats.org/officeDocument/2006/relationships/image" Target="../media/image2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5.xml"/><Relationship Id="rId3" Type="http://schemas.openxmlformats.org/officeDocument/2006/relationships/image" Target="../media/image2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6.xml"/><Relationship Id="rId3" Type="http://schemas.openxmlformats.org/officeDocument/2006/relationships/image" Target="../media/image2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7.xml"/><Relationship Id="rId3" Type="http://schemas.openxmlformats.org/officeDocument/2006/relationships/image" Target="../media/image2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8.xml"/><Relationship Id="rId3" Type="http://schemas.openxmlformats.org/officeDocument/2006/relationships/image" Target="../media/image2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9.xml"/><Relationship Id="rId3" Type="http://schemas.openxmlformats.org/officeDocument/2006/relationships/image" Target="../media/image2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0.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2.xml"/><Relationship Id="rId3" Type="http://schemas.openxmlformats.org/officeDocument/2006/relationships/image" Target="../media/image1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 Id="rId3" Type="http://schemas.openxmlformats.org/officeDocument/2006/relationships/image" Target="../media/image25.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4.xml"/><Relationship Id="rId3" Type="http://schemas.openxmlformats.org/officeDocument/2006/relationships/image" Target="../media/image2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5.xml"/><Relationship Id="rId3"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6.xml"/><Relationship Id="rId3" Type="http://schemas.openxmlformats.org/officeDocument/2006/relationships/image" Target="../media/image26.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7.xml"/><Relationship Id="rId3" Type="http://schemas.openxmlformats.org/officeDocument/2006/relationships/image" Target="../media/image26.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8.xml"/><Relationship Id="rId3" Type="http://schemas.openxmlformats.org/officeDocument/2006/relationships/image" Target="../media/image2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 Id="rId3" Type="http://schemas.openxmlformats.org/officeDocument/2006/relationships/image" Target="../media/image3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1.xml"/><Relationship Id="rId3" Type="http://schemas.openxmlformats.org/officeDocument/2006/relationships/image" Target="../media/image32.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2.xml"/><Relationship Id="rId3" Type="http://schemas.openxmlformats.org/officeDocument/2006/relationships/image" Target="../media/image32.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 Id="rId3" Type="http://schemas.openxmlformats.org/officeDocument/2006/relationships/image" Target="../media/image3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4.xml"/><Relationship Id="rId3" Type="http://schemas.openxmlformats.org/officeDocument/2006/relationships/image" Target="../media/image32.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5.xml"/><Relationship Id="rId3"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6.xml"/><Relationship Id="rId3" Type="http://schemas.openxmlformats.org/officeDocument/2006/relationships/image" Target="../media/image32.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7.xml"/><Relationship Id="rId3" Type="http://schemas.openxmlformats.org/officeDocument/2006/relationships/image" Target="../media/image32.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9.xml"/><Relationship Id="rId3" Type="http://schemas.openxmlformats.org/officeDocument/2006/relationships/image" Target="../media/image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9.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2.xml"/><Relationship Id="rId3" Type="http://schemas.openxmlformats.org/officeDocument/2006/relationships/image" Target="../media/image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4.xml"/><Relationship Id="rId3" Type="http://schemas.openxmlformats.org/officeDocument/2006/relationships/image" Target="../media/image34.png"/><Relationship Id="rId4" Type="http://schemas.openxmlformats.org/officeDocument/2006/relationships/image" Target="../media/image35.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5.xml"/><Relationship Id="rId3" Type="http://schemas.openxmlformats.org/officeDocument/2006/relationships/image" Target="../media/image3.png"/><Relationship Id="rId4" Type="http://schemas.openxmlformats.org/officeDocument/2006/relationships/hyperlink" Target="http://mlhlocal.host/citrix-resume-drop" TargetMode="Externa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90.xml"/><Relationship Id="rId3" Type="http://schemas.openxmlformats.org/officeDocument/2006/relationships/image" Target="../media/image3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1.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3" name="Shape 83"/>
        <p:cNvGrpSpPr/>
        <p:nvPr/>
      </p:nvGrpSpPr>
      <p:grpSpPr>
        <a:xfrm>
          <a:off x="0" y="0"/>
          <a:ext cx="0" cy="0"/>
          <a:chOff x="0" y="0"/>
          <a:chExt cx="0" cy="0"/>
        </a:xfrm>
      </p:grpSpPr>
      <p:pic>
        <p:nvPicPr>
          <p:cNvPr id="84" name="Google Shape;84;p13"/>
          <p:cNvPicPr preferRelativeResize="0"/>
          <p:nvPr/>
        </p:nvPicPr>
        <p:blipFill>
          <a:blip r:embed="rId3">
            <a:alphaModFix/>
          </a:blip>
          <a:stretch>
            <a:fillRect/>
          </a:stretch>
        </p:blipFill>
        <p:spPr>
          <a:xfrm>
            <a:off x="2771087" y="5166600"/>
            <a:ext cx="3601825" cy="13579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0" name="Shape 160"/>
        <p:cNvGrpSpPr/>
        <p:nvPr/>
      </p:nvGrpSpPr>
      <p:grpSpPr>
        <a:xfrm>
          <a:off x="0" y="0"/>
          <a:ext cx="0" cy="0"/>
          <a:chOff x="0" y="0"/>
          <a:chExt cx="0" cy="0"/>
        </a:xfrm>
      </p:grpSpPr>
      <p:sp>
        <p:nvSpPr>
          <p:cNvPr id="161" name="Google Shape;161;p22"/>
          <p:cNvSpPr txBox="1"/>
          <p:nvPr/>
        </p:nvSpPr>
        <p:spPr>
          <a:xfrm>
            <a:off x="841500" y="19702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#4: </a:t>
            </a:r>
            <a:r>
              <a:rPr lang="en" sz="3600">
                <a:solidFill>
                  <a:schemeClr val="dk1"/>
                </a:solidFill>
                <a:latin typeface="Open Sans"/>
                <a:ea typeface="Open Sans"/>
                <a:cs typeface="Open Sans"/>
                <a:sym typeface="Open Sans"/>
              </a:rPr>
              <a:t>It's important to refactor!</a:t>
            </a:r>
            <a:endParaRPr b="1" sz="3600">
              <a:solidFill>
                <a:schemeClr val="dk1"/>
              </a:solidFill>
              <a:latin typeface="Open Sans"/>
              <a:ea typeface="Open Sans"/>
              <a:cs typeface="Open Sans"/>
              <a:sym typeface="Open Sans"/>
            </a:endParaRPr>
          </a:p>
        </p:txBody>
      </p:sp>
      <p:sp>
        <p:nvSpPr>
          <p:cNvPr id="162" name="Google Shape;162;p22"/>
          <p:cNvSpPr txBox="1"/>
          <p:nvPr/>
        </p:nvSpPr>
        <p:spPr>
          <a:xfrm>
            <a:off x="917700" y="3410000"/>
            <a:ext cx="4180200" cy="2719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Once you're satisfied with the way your function works, pause and think about how you can refactor. Remember to talk through what you're doing! Say "I want to refactor this line, because  . . . "</a:t>
            </a:r>
            <a:endParaRPr sz="2000">
              <a:solidFill>
                <a:schemeClr val="dk1"/>
              </a:solidFill>
              <a:latin typeface="Open Sans"/>
              <a:ea typeface="Open Sans"/>
              <a:cs typeface="Open Sans"/>
              <a:sym typeface="Open Sans"/>
            </a:endParaRPr>
          </a:p>
        </p:txBody>
      </p:sp>
      <p:sp>
        <p:nvSpPr>
          <p:cNvPr id="163" name="Google Shape;163;p22"/>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64" name="Google Shape;164;p22"/>
          <p:cNvPicPr preferRelativeResize="0"/>
          <p:nvPr/>
        </p:nvPicPr>
        <p:blipFill>
          <a:blip r:embed="rId3">
            <a:alphaModFix/>
          </a:blip>
          <a:stretch>
            <a:fillRect/>
          </a:stretch>
        </p:blipFill>
        <p:spPr>
          <a:xfrm>
            <a:off x="5099600" y="3200575"/>
            <a:ext cx="3138649" cy="31386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8" name="Shape 168"/>
        <p:cNvGrpSpPr/>
        <p:nvPr/>
      </p:nvGrpSpPr>
      <p:grpSpPr>
        <a:xfrm>
          <a:off x="0" y="0"/>
          <a:ext cx="0" cy="0"/>
          <a:chOff x="0" y="0"/>
          <a:chExt cx="0" cy="0"/>
        </a:xfrm>
      </p:grpSpPr>
      <p:sp>
        <p:nvSpPr>
          <p:cNvPr id="169" name="Google Shape;169;p23"/>
          <p:cNvSpPr txBox="1"/>
          <p:nvPr/>
        </p:nvSpPr>
        <p:spPr>
          <a:xfrm>
            <a:off x="841500" y="1917463"/>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 thoroughly when you've finished.</a:t>
            </a:r>
            <a:endParaRPr b="1" sz="3000">
              <a:solidFill>
                <a:schemeClr val="dk1"/>
              </a:solidFill>
              <a:latin typeface="Open Sans"/>
              <a:ea typeface="Open Sans"/>
              <a:cs typeface="Open Sans"/>
              <a:sym typeface="Open Sans"/>
            </a:endParaRPr>
          </a:p>
        </p:txBody>
      </p:sp>
      <p:sp>
        <p:nvSpPr>
          <p:cNvPr id="170" name="Google Shape;170;p23"/>
          <p:cNvSpPr txBox="1"/>
          <p:nvPr/>
        </p:nvSpPr>
        <p:spPr>
          <a:xfrm>
            <a:off x="772800" y="3461225"/>
            <a:ext cx="4751700" cy="30420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Some companies actually place a higher value on your ability to explain how your answer works and why you made the choices that you did than the answer itself.  Talk about what your solution does, why you chose this over that, etc. </a:t>
            </a:r>
            <a:endParaRPr sz="2000">
              <a:solidFill>
                <a:schemeClr val="dk1"/>
              </a:solidFill>
              <a:latin typeface="Open Sans"/>
              <a:ea typeface="Open Sans"/>
              <a:cs typeface="Open Sans"/>
              <a:sym typeface="Open Sans"/>
            </a:endParaRPr>
          </a:p>
        </p:txBody>
      </p:sp>
      <p:sp>
        <p:nvSpPr>
          <p:cNvPr id="171" name="Google Shape;171;p23"/>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72" name="Google Shape;172;p23"/>
          <p:cNvPicPr preferRelativeResize="0"/>
          <p:nvPr/>
        </p:nvPicPr>
        <p:blipFill>
          <a:blip r:embed="rId3">
            <a:alphaModFix/>
          </a:blip>
          <a:stretch>
            <a:fillRect/>
          </a:stretch>
        </p:blipFill>
        <p:spPr>
          <a:xfrm>
            <a:off x="5405475" y="3308925"/>
            <a:ext cx="3041925" cy="304192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4"/>
          <p:cNvSpPr txBox="1"/>
          <p:nvPr/>
        </p:nvSpPr>
        <p:spPr>
          <a:xfrm>
            <a:off x="841500" y="17709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#6: </a:t>
            </a:r>
            <a:r>
              <a:rPr lang="en" sz="3000">
                <a:solidFill>
                  <a:schemeClr val="dk1"/>
                </a:solidFill>
                <a:latin typeface="Open Sans"/>
                <a:ea typeface="Open Sans"/>
                <a:cs typeface="Open Sans"/>
                <a:sym typeface="Open Sans"/>
              </a:rPr>
              <a:t>Watch the time. </a:t>
            </a:r>
            <a:endParaRPr b="1" sz="3000">
              <a:solidFill>
                <a:schemeClr val="dk1"/>
              </a:solidFill>
              <a:latin typeface="Open Sans"/>
              <a:ea typeface="Open Sans"/>
              <a:cs typeface="Open Sans"/>
              <a:sym typeface="Open Sans"/>
            </a:endParaRPr>
          </a:p>
        </p:txBody>
      </p:sp>
      <p:sp>
        <p:nvSpPr>
          <p:cNvPr id="178" name="Google Shape;178;p24"/>
          <p:cNvSpPr txBox="1"/>
          <p:nvPr/>
        </p:nvSpPr>
        <p:spPr>
          <a:xfrm>
            <a:off x="1175300" y="3047450"/>
            <a:ext cx="5717400" cy="31773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Break the time down. You want to give yourself something like this: </a:t>
            </a:r>
            <a:endParaRPr sz="2000">
              <a:solidFill>
                <a:schemeClr val="dk1"/>
              </a:solidFill>
              <a:latin typeface="Open Sans"/>
              <a:ea typeface="Open Sans"/>
              <a:cs typeface="Open Sans"/>
              <a:sym typeface="Open Sans"/>
            </a:endParaRPr>
          </a:p>
          <a:p>
            <a:pPr indent="-355600" lvl="0" marL="457200" rtl="0" algn="l">
              <a:lnSpc>
                <a:spcPct val="130000"/>
              </a:lnSpc>
              <a:spcBef>
                <a:spcPts val="100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10% to plan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50% to implement</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refactor</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discuss </a:t>
            </a:r>
            <a:endParaRPr sz="2000">
              <a:solidFill>
                <a:schemeClr val="dk1"/>
              </a:solidFill>
              <a:latin typeface="Open Sans"/>
              <a:ea typeface="Open Sans"/>
              <a:cs typeface="Open Sans"/>
              <a:sym typeface="Open Sans"/>
            </a:endParaRPr>
          </a:p>
        </p:txBody>
      </p:sp>
      <p:sp>
        <p:nvSpPr>
          <p:cNvPr id="179" name="Google Shape;179;p24"/>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80" name="Google Shape;180;p24"/>
          <p:cNvPicPr preferRelativeResize="0"/>
          <p:nvPr/>
        </p:nvPicPr>
        <p:blipFill>
          <a:blip r:embed="rId3">
            <a:alphaModFix/>
          </a:blip>
          <a:stretch>
            <a:fillRect/>
          </a:stretch>
        </p:blipFill>
        <p:spPr>
          <a:xfrm>
            <a:off x="5198975" y="3145981"/>
            <a:ext cx="2980275" cy="29802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4" name="Shape 184"/>
        <p:cNvGrpSpPr/>
        <p:nvPr/>
      </p:nvGrpSpPr>
      <p:grpSpPr>
        <a:xfrm>
          <a:off x="0" y="0"/>
          <a:ext cx="0" cy="0"/>
          <a:chOff x="0" y="0"/>
          <a:chExt cx="0" cy="0"/>
        </a:xfrm>
      </p:grpSpPr>
      <p:sp>
        <p:nvSpPr>
          <p:cNvPr id="185" name="Google Shape;185;p25"/>
          <p:cNvSpPr txBox="1"/>
          <p:nvPr/>
        </p:nvSpPr>
        <p:spPr>
          <a:xfrm>
            <a:off x="729575" y="3329925"/>
            <a:ext cx="7970100" cy="3474600"/>
          </a:xfrm>
          <a:prstGeom prst="rect">
            <a:avLst/>
          </a:prstGeom>
          <a:noFill/>
          <a:ln>
            <a:noFill/>
          </a:ln>
        </p:spPr>
        <p:txBody>
          <a:bodyPr anchorCtr="0" anchor="ctr" bIns="91425" lIns="91425" spcFirstLastPara="1" rIns="91425" wrap="square" tIns="91425">
            <a:noAutofit/>
          </a:bodyPr>
          <a:lstStyle/>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It is OK to ask questions!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Plan your answer before you begin coding or whiteboarding.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Talk through the parts where you're stuck.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It's important to refactor!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Explain your answer thoroughly when you've finished. </a:t>
            </a:r>
            <a:endParaRPr sz="2000">
              <a:solidFill>
                <a:schemeClr val="dk1"/>
              </a:solidFill>
              <a:latin typeface="Open Sans"/>
              <a:ea typeface="Open Sans"/>
              <a:cs typeface="Open Sans"/>
              <a:sym typeface="Open Sans"/>
            </a:endParaRPr>
          </a:p>
          <a:p>
            <a:pPr indent="-355600" lvl="0" marL="457200" marR="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Watch the time. </a:t>
            </a:r>
            <a:endParaRPr sz="2000">
              <a:latin typeface="Open Sans"/>
              <a:ea typeface="Open Sans"/>
              <a:cs typeface="Open Sans"/>
              <a:sym typeface="Open Sans"/>
            </a:endParaRPr>
          </a:p>
        </p:txBody>
      </p:sp>
      <p:sp>
        <p:nvSpPr>
          <p:cNvPr id="186" name="Google Shape;186;p25"/>
          <p:cNvSpPr txBox="1"/>
          <p:nvPr/>
        </p:nvSpPr>
        <p:spPr>
          <a:xfrm>
            <a:off x="841500" y="1445238"/>
            <a:ext cx="7461000" cy="7122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To Recap:</a:t>
            </a:r>
            <a:endParaRPr b="1" sz="3000">
              <a:solidFill>
                <a:schemeClr val="dk1"/>
              </a:solidFill>
              <a:latin typeface="Open Sans"/>
              <a:ea typeface="Open Sans"/>
              <a:cs typeface="Open Sans"/>
              <a:sym typeface="Open Sans"/>
            </a:endParaRPr>
          </a:p>
        </p:txBody>
      </p:sp>
      <p:sp>
        <p:nvSpPr>
          <p:cNvPr id="187" name="Google Shape;187;p25"/>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88" name="Google Shape;188;p25"/>
          <p:cNvPicPr preferRelativeResize="0"/>
          <p:nvPr/>
        </p:nvPicPr>
        <p:blipFill>
          <a:blip r:embed="rId3">
            <a:alphaModFix/>
          </a:blip>
          <a:stretch>
            <a:fillRect/>
          </a:stretch>
        </p:blipFill>
        <p:spPr>
          <a:xfrm>
            <a:off x="3190650" y="1580775"/>
            <a:ext cx="2762700" cy="27627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2" name="Shape 192"/>
        <p:cNvGrpSpPr/>
        <p:nvPr/>
      </p:nvGrpSpPr>
      <p:grpSpPr>
        <a:xfrm>
          <a:off x="0" y="0"/>
          <a:ext cx="0" cy="0"/>
          <a:chOff x="0" y="0"/>
          <a:chExt cx="0" cy="0"/>
        </a:xfrm>
      </p:grpSpPr>
      <p:pic>
        <p:nvPicPr>
          <p:cNvPr id="193" name="Google Shape;193;p26"/>
          <p:cNvPicPr preferRelativeResize="0"/>
          <p:nvPr/>
        </p:nvPicPr>
        <p:blipFill>
          <a:blip r:embed="rId3">
            <a:alphaModFix/>
          </a:blip>
          <a:stretch>
            <a:fillRect/>
          </a:stretch>
        </p:blipFill>
        <p:spPr>
          <a:xfrm>
            <a:off x="1992950" y="2866983"/>
            <a:ext cx="390525" cy="228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7"/>
          <p:cNvSpPr txBox="1"/>
          <p:nvPr>
            <p:ph type="title"/>
          </p:nvPr>
        </p:nvSpPr>
        <p:spPr>
          <a:xfrm>
            <a:off x="901950" y="9572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repl.it</a:t>
            </a:r>
            <a:endParaRPr/>
          </a:p>
        </p:txBody>
      </p:sp>
      <p:sp>
        <p:nvSpPr>
          <p:cNvPr id="199" name="Google Shape;199;p27"/>
          <p:cNvSpPr txBox="1"/>
          <p:nvPr/>
        </p:nvSpPr>
        <p:spPr>
          <a:xfrm>
            <a:off x="266675" y="1743075"/>
            <a:ext cx="4206900" cy="4069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As you work through some of these problems, you might want to check your solutions. While you might not be able to do this in a formal interview, during practice it's a great idea to use a tool like </a:t>
            </a:r>
            <a:r>
              <a:rPr b="1" lang="en" sz="2000">
                <a:solidFill>
                  <a:srgbClr val="5EA5E5"/>
                </a:solidFill>
                <a:latin typeface="Open Sans"/>
                <a:ea typeface="Open Sans"/>
                <a:cs typeface="Open Sans"/>
                <a:sym typeface="Open Sans"/>
              </a:rPr>
              <a:t>repl.it</a:t>
            </a:r>
            <a:r>
              <a:rPr lang="en" sz="2000">
                <a:solidFill>
                  <a:schemeClr val="dk1"/>
                </a:solidFill>
                <a:latin typeface="Open Sans"/>
                <a:ea typeface="Open Sans"/>
                <a:cs typeface="Open Sans"/>
                <a:sym typeface="Open Sans"/>
              </a:rPr>
              <a:t> to debug or share your code! </a:t>
            </a:r>
            <a:endParaRPr sz="2000"/>
          </a:p>
        </p:txBody>
      </p:sp>
      <p:pic>
        <p:nvPicPr>
          <p:cNvPr id="200" name="Google Shape;200;p27"/>
          <p:cNvPicPr preferRelativeResize="0"/>
          <p:nvPr/>
        </p:nvPicPr>
        <p:blipFill>
          <a:blip r:embed="rId3">
            <a:alphaModFix/>
          </a:blip>
          <a:stretch>
            <a:fillRect/>
          </a:stretch>
        </p:blipFill>
        <p:spPr>
          <a:xfrm>
            <a:off x="4586550" y="2096563"/>
            <a:ext cx="4365626" cy="336223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pic>
        <p:nvPicPr>
          <p:cNvPr id="205" name="Google Shape;205;p28"/>
          <p:cNvPicPr preferRelativeResize="0"/>
          <p:nvPr/>
        </p:nvPicPr>
        <p:blipFill>
          <a:blip r:embed="rId3">
            <a:alphaModFix/>
          </a:blip>
          <a:stretch>
            <a:fillRect/>
          </a:stretch>
        </p:blipFill>
        <p:spPr>
          <a:xfrm>
            <a:off x="1564597" y="1977700"/>
            <a:ext cx="6014794" cy="4679500"/>
          </a:xfrm>
          <a:prstGeom prst="rect">
            <a:avLst/>
          </a:prstGeom>
          <a:noFill/>
          <a:ln cap="flat" cmpd="sng" w="9525">
            <a:solidFill>
              <a:schemeClr val="dk2"/>
            </a:solidFill>
            <a:prstDash val="solid"/>
            <a:round/>
            <a:headEnd len="sm" w="sm" type="none"/>
            <a:tailEnd len="sm" w="sm" type="none"/>
          </a:ln>
        </p:spPr>
      </p:pic>
      <p:sp>
        <p:nvSpPr>
          <p:cNvPr id="206" name="Google Shape;206;p28"/>
          <p:cNvSpPr txBox="1"/>
          <p:nvPr/>
        </p:nvSpPr>
        <p:spPr>
          <a:xfrm>
            <a:off x="403950" y="905725"/>
            <a:ext cx="83361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1</a:t>
            </a:r>
            <a:r>
              <a:rPr b="1" lang="en" sz="2000">
                <a:solidFill>
                  <a:schemeClr val="dk1"/>
                </a:solidFill>
                <a:latin typeface="Open Sans"/>
                <a:ea typeface="Open Sans"/>
                <a:cs typeface="Open Sans"/>
                <a:sym typeface="Open Sans"/>
              </a:rPr>
              <a:t>: </a:t>
            </a:r>
            <a:r>
              <a:rPr lang="en" sz="2000">
                <a:solidFill>
                  <a:schemeClr val="dk1"/>
                </a:solidFill>
                <a:latin typeface="Open Sans"/>
                <a:ea typeface="Open Sans"/>
                <a:cs typeface="Open Sans"/>
                <a:sym typeface="Open Sans"/>
              </a:rPr>
              <a:t>On </a:t>
            </a:r>
            <a:r>
              <a:rPr b="1" lang="en" sz="2000">
                <a:solidFill>
                  <a:schemeClr val="dk1"/>
                </a:solidFill>
                <a:latin typeface="Open Sans"/>
                <a:ea typeface="Open Sans"/>
                <a:cs typeface="Open Sans"/>
                <a:sym typeface="Open Sans"/>
              </a:rPr>
              <a:t>repl.it</a:t>
            </a:r>
            <a:r>
              <a:rPr lang="en" sz="2000">
                <a:solidFill>
                  <a:schemeClr val="dk1"/>
                </a:solidFill>
                <a:latin typeface="Open Sans"/>
                <a:ea typeface="Open Sans"/>
                <a:cs typeface="Open Sans"/>
                <a:sym typeface="Open Sans"/>
              </a:rPr>
              <a:t>, search for the language you want to use. </a:t>
            </a:r>
            <a:endParaRPr b="1" sz="2000">
              <a:solidFill>
                <a:schemeClr val="dk1"/>
              </a:solidFill>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9"/>
          <p:cNvSpPr txBox="1"/>
          <p:nvPr/>
        </p:nvSpPr>
        <p:spPr>
          <a:xfrm>
            <a:off x="502500" y="807375"/>
            <a:ext cx="8139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2: </a:t>
            </a:r>
            <a:r>
              <a:rPr lang="en" sz="2000">
                <a:solidFill>
                  <a:schemeClr val="dk1"/>
                </a:solidFill>
                <a:latin typeface="Open Sans"/>
                <a:ea typeface="Open Sans"/>
                <a:cs typeface="Open Sans"/>
                <a:sym typeface="Open Sans"/>
              </a:rPr>
              <a:t>Type your solution in the code editor on the left. </a:t>
            </a:r>
            <a:endParaRPr b="1" sz="2000">
              <a:solidFill>
                <a:schemeClr val="dk1"/>
              </a:solidFill>
              <a:latin typeface="Open Sans"/>
              <a:ea typeface="Open Sans"/>
              <a:cs typeface="Open Sans"/>
              <a:sym typeface="Open Sans"/>
            </a:endParaRPr>
          </a:p>
        </p:txBody>
      </p:sp>
      <p:pic>
        <p:nvPicPr>
          <p:cNvPr id="212" name="Google Shape;212;p29"/>
          <p:cNvPicPr preferRelativeResize="0"/>
          <p:nvPr/>
        </p:nvPicPr>
        <p:blipFill>
          <a:blip r:embed="rId3">
            <a:alphaModFix/>
          </a:blip>
          <a:stretch>
            <a:fillRect/>
          </a:stretch>
        </p:blipFill>
        <p:spPr>
          <a:xfrm>
            <a:off x="1469728" y="1893400"/>
            <a:ext cx="6204545" cy="4827125"/>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6" name="Shape 216"/>
        <p:cNvGrpSpPr/>
        <p:nvPr/>
      </p:nvGrpSpPr>
      <p:grpSpPr>
        <a:xfrm>
          <a:off x="0" y="0"/>
          <a:ext cx="0" cy="0"/>
          <a:chOff x="0" y="0"/>
          <a:chExt cx="0" cy="0"/>
        </a:xfrm>
      </p:grpSpPr>
      <p:sp>
        <p:nvSpPr>
          <p:cNvPr id="217" name="Google Shape;217;p30"/>
          <p:cNvSpPr txBox="1"/>
          <p:nvPr/>
        </p:nvSpPr>
        <p:spPr>
          <a:xfrm>
            <a:off x="354750" y="869225"/>
            <a:ext cx="84345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3: </a:t>
            </a:r>
            <a:r>
              <a:rPr lang="en" sz="2000">
                <a:solidFill>
                  <a:schemeClr val="dk1"/>
                </a:solidFill>
                <a:latin typeface="Open Sans"/>
                <a:ea typeface="Open Sans"/>
                <a:cs typeface="Open Sans"/>
                <a:sym typeface="Open Sans"/>
              </a:rPr>
              <a:t>Call your function and click the Run button. </a:t>
            </a:r>
            <a:endParaRPr b="1" sz="2000">
              <a:solidFill>
                <a:schemeClr val="dk1"/>
              </a:solidFill>
              <a:latin typeface="Open Sans"/>
              <a:ea typeface="Open Sans"/>
              <a:cs typeface="Open Sans"/>
              <a:sym typeface="Open Sans"/>
            </a:endParaRPr>
          </a:p>
        </p:txBody>
      </p:sp>
      <p:pic>
        <p:nvPicPr>
          <p:cNvPr id="218" name="Google Shape;218;p30"/>
          <p:cNvPicPr preferRelativeResize="0"/>
          <p:nvPr/>
        </p:nvPicPr>
        <p:blipFill>
          <a:blip r:embed="rId3">
            <a:alphaModFix/>
          </a:blip>
          <a:stretch>
            <a:fillRect/>
          </a:stretch>
        </p:blipFill>
        <p:spPr>
          <a:xfrm>
            <a:off x="1502862" y="1955250"/>
            <a:ext cx="6138278" cy="4775576"/>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sp>
        <p:nvSpPr>
          <p:cNvPr id="223" name="Google Shape;223;p31"/>
          <p:cNvSpPr txBox="1"/>
          <p:nvPr/>
        </p:nvSpPr>
        <p:spPr>
          <a:xfrm>
            <a:off x="330863" y="806100"/>
            <a:ext cx="84801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2000">
                <a:solidFill>
                  <a:schemeClr val="dk1"/>
                </a:solidFill>
                <a:latin typeface="Open Sans"/>
                <a:ea typeface="Open Sans"/>
                <a:cs typeface="Open Sans"/>
                <a:sym typeface="Open Sans"/>
              </a:rPr>
              <a:t>Step 4: </a:t>
            </a:r>
            <a:r>
              <a:rPr lang="en" sz="2000">
                <a:solidFill>
                  <a:schemeClr val="dk1"/>
                </a:solidFill>
                <a:latin typeface="Open Sans"/>
                <a:ea typeface="Open Sans"/>
                <a:cs typeface="Open Sans"/>
                <a:sym typeface="Open Sans"/>
              </a:rPr>
              <a:t>To share a solution later, tell the presenter the name at the end of the URL.</a:t>
            </a:r>
            <a:endParaRPr b="1" sz="2000">
              <a:solidFill>
                <a:schemeClr val="dk1"/>
              </a:solidFill>
              <a:latin typeface="Open Sans"/>
              <a:ea typeface="Open Sans"/>
              <a:cs typeface="Open Sans"/>
              <a:sym typeface="Open Sans"/>
            </a:endParaRPr>
          </a:p>
        </p:txBody>
      </p:sp>
      <p:pic>
        <p:nvPicPr>
          <p:cNvPr id="224" name="Google Shape;224;p31"/>
          <p:cNvPicPr preferRelativeResize="0"/>
          <p:nvPr/>
        </p:nvPicPr>
        <p:blipFill>
          <a:blip r:embed="rId3">
            <a:alphaModFix/>
          </a:blip>
          <a:stretch>
            <a:fillRect/>
          </a:stretch>
        </p:blipFill>
        <p:spPr>
          <a:xfrm>
            <a:off x="1535950" y="1946625"/>
            <a:ext cx="6072100" cy="4724074"/>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solidFill>
          <a:srgbClr val="ED857F"/>
        </a:solidFill>
      </p:bgPr>
    </p:bg>
    <p:spTree>
      <p:nvGrpSpPr>
        <p:cNvPr id="88" name="Shape 88"/>
        <p:cNvGrpSpPr/>
        <p:nvPr/>
      </p:nvGrpSpPr>
      <p:grpSpPr>
        <a:xfrm>
          <a:off x="0" y="0"/>
          <a:ext cx="0" cy="0"/>
          <a:chOff x="0" y="0"/>
          <a:chExt cx="0" cy="0"/>
        </a:xfrm>
      </p:grpSpPr>
      <p:sp>
        <p:nvSpPr>
          <p:cNvPr id="89" name="Google Shape;89;p14"/>
          <p:cNvSpPr txBox="1"/>
          <p:nvPr>
            <p:ph type="title"/>
          </p:nvPr>
        </p:nvSpPr>
        <p:spPr>
          <a:xfrm>
            <a:off x="161550" y="573035"/>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Using your Web Browser, </a:t>
            </a:r>
            <a:endParaRPr i="1" sz="3000">
              <a:solidFill>
                <a:schemeClr val="lt1"/>
              </a:solidFill>
              <a:latin typeface="Open Sans"/>
              <a:ea typeface="Open Sans"/>
              <a:cs typeface="Open Sans"/>
              <a:sym typeface="Open Sans"/>
            </a:endParaRPr>
          </a:p>
          <a:p>
            <a:pPr indent="0" lvl="0" marL="0" rtl="0" algn="ctr">
              <a:spcBef>
                <a:spcPts val="0"/>
              </a:spcBef>
              <a:spcAft>
                <a:spcPts val="0"/>
              </a:spcAft>
              <a:buNone/>
            </a:pPr>
            <a:r>
              <a:rPr i="1" lang="en" sz="3000">
                <a:solidFill>
                  <a:schemeClr val="lt1"/>
                </a:solidFill>
                <a:latin typeface="Open Sans"/>
                <a:ea typeface="Open Sans"/>
                <a:cs typeface="Open Sans"/>
                <a:sym typeface="Open Sans"/>
              </a:rPr>
              <a:t>Open this URL: </a:t>
            </a:r>
            <a:endParaRPr i="1" sz="3000">
              <a:solidFill>
                <a:schemeClr val="lt1"/>
              </a:solidFill>
              <a:latin typeface="Open Sans"/>
              <a:ea typeface="Open Sans"/>
              <a:cs typeface="Open Sans"/>
              <a:sym typeface="Open Sans"/>
            </a:endParaRPr>
          </a:p>
        </p:txBody>
      </p:sp>
      <p:sp>
        <p:nvSpPr>
          <p:cNvPr id="90" name="Google Shape;90;p14"/>
          <p:cNvSpPr/>
          <p:nvPr/>
        </p:nvSpPr>
        <p:spPr>
          <a:xfrm>
            <a:off x="877950" y="1859800"/>
            <a:ext cx="7388100" cy="893700"/>
          </a:xfrm>
          <a:prstGeom prst="rect">
            <a:avLst/>
          </a:prstGeom>
          <a:solidFill>
            <a:srgbClr val="ED857F"/>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http://mlhlocal.host/lhd-resources</a:t>
            </a:r>
            <a:endParaRPr sz="3000">
              <a:solidFill>
                <a:srgbClr val="FFD966"/>
              </a:solidFill>
            </a:endParaRPr>
          </a:p>
        </p:txBody>
      </p:sp>
      <p:cxnSp>
        <p:nvCxnSpPr>
          <p:cNvPr id="91" name="Google Shape;91;p14"/>
          <p:cNvCxnSpPr/>
          <p:nvPr/>
        </p:nvCxnSpPr>
        <p:spPr>
          <a:xfrm>
            <a:off x="0" y="3429000"/>
            <a:ext cx="8935800" cy="0"/>
          </a:xfrm>
          <a:prstGeom prst="straightConnector1">
            <a:avLst/>
          </a:prstGeom>
          <a:noFill/>
          <a:ln cap="flat" cmpd="sng" w="38100">
            <a:solidFill>
              <a:schemeClr val="lt1"/>
            </a:solidFill>
            <a:prstDash val="dash"/>
            <a:round/>
            <a:headEnd len="med" w="med" type="none"/>
            <a:tailEnd len="med" w="med" type="none"/>
          </a:ln>
        </p:spPr>
      </p:cxnSp>
      <p:sp>
        <p:nvSpPr>
          <p:cNvPr id="92" name="Google Shape;92;p14"/>
          <p:cNvSpPr txBox="1"/>
          <p:nvPr>
            <p:ph idx="2" type="title"/>
          </p:nvPr>
        </p:nvSpPr>
        <p:spPr>
          <a:xfrm>
            <a:off x="161550" y="3966203"/>
            <a:ext cx="8820900" cy="837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3000">
                <a:solidFill>
                  <a:schemeClr val="lt1"/>
                </a:solidFill>
                <a:latin typeface="Open Sans"/>
                <a:ea typeface="Open Sans"/>
                <a:cs typeface="Open Sans"/>
                <a:sym typeface="Open Sans"/>
              </a:rPr>
              <a:t>Click on the workshop you’re attending, and find:</a:t>
            </a:r>
            <a:endParaRPr i="1" sz="3000">
              <a:solidFill>
                <a:schemeClr val="lt1"/>
              </a:solidFill>
              <a:latin typeface="Open Sans"/>
              <a:ea typeface="Open Sans"/>
              <a:cs typeface="Open Sans"/>
              <a:sym typeface="Open Sans"/>
            </a:endParaRPr>
          </a:p>
        </p:txBody>
      </p:sp>
      <p:sp>
        <p:nvSpPr>
          <p:cNvPr id="93" name="Google Shape;93;p14"/>
          <p:cNvSpPr txBox="1"/>
          <p:nvPr/>
        </p:nvSpPr>
        <p:spPr>
          <a:xfrm>
            <a:off x="1615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Setup Instructions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 Code Samples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demo project</a:t>
            </a:r>
            <a:endParaRPr sz="2200">
              <a:solidFill>
                <a:schemeClr val="lt1"/>
              </a:solidFill>
              <a:latin typeface="Open Sans"/>
              <a:ea typeface="Open Sans"/>
              <a:cs typeface="Open Sans"/>
              <a:sym typeface="Open Sans"/>
            </a:endParaRPr>
          </a:p>
        </p:txBody>
      </p:sp>
      <p:sp>
        <p:nvSpPr>
          <p:cNvPr id="94" name="Google Shape;94;p14"/>
          <p:cNvSpPr txBox="1"/>
          <p:nvPr/>
        </p:nvSpPr>
        <p:spPr>
          <a:xfrm>
            <a:off x="4835250" y="4795691"/>
            <a:ext cx="4147200" cy="1660500"/>
          </a:xfrm>
          <a:prstGeom prst="rect">
            <a:avLst/>
          </a:prstGeom>
          <a:noFill/>
          <a:ln>
            <a:noFill/>
          </a:ln>
        </p:spPr>
        <p:txBody>
          <a:bodyPr anchorCtr="0" anchor="ctr" bIns="91425" lIns="91425" spcFirstLastPara="1" rIns="91425" wrap="square" tIns="91425">
            <a:noAutofit/>
          </a:bodyPr>
          <a:lstStyle/>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A Workshop FAQ</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These Workshop Slides</a:t>
            </a:r>
            <a:endParaRPr sz="2200">
              <a:solidFill>
                <a:schemeClr val="lt1"/>
              </a:solidFill>
              <a:latin typeface="Open Sans"/>
              <a:ea typeface="Open Sans"/>
              <a:cs typeface="Open Sans"/>
              <a:sym typeface="Open Sans"/>
            </a:endParaRPr>
          </a:p>
          <a:p>
            <a:pPr indent="-368300" lvl="0" marL="457200" rtl="0" algn="l">
              <a:lnSpc>
                <a:spcPct val="115000"/>
              </a:lnSpc>
              <a:spcBef>
                <a:spcPts val="0"/>
              </a:spcBef>
              <a:spcAft>
                <a:spcPts val="0"/>
              </a:spcAft>
              <a:buClr>
                <a:schemeClr val="lt1"/>
              </a:buClr>
              <a:buSzPts val="2200"/>
              <a:buFont typeface="Open Sans"/>
              <a:buChar char="●"/>
            </a:pPr>
            <a:r>
              <a:rPr lang="en" sz="2200">
                <a:solidFill>
                  <a:schemeClr val="lt1"/>
                </a:solidFill>
                <a:latin typeface="Open Sans"/>
                <a:ea typeface="Open Sans"/>
                <a:cs typeface="Open Sans"/>
                <a:sym typeface="Open Sans"/>
              </a:rPr>
              <a:t>More Learning Resources</a:t>
            </a:r>
            <a:endParaRPr sz="2200">
              <a:solidFill>
                <a:schemeClr val="lt1"/>
              </a:solidFill>
              <a:latin typeface="Open Sans"/>
              <a:ea typeface="Open Sans"/>
              <a:cs typeface="Open Sans"/>
              <a:sym typeface="Open Sans"/>
            </a:endParaRPr>
          </a:p>
        </p:txBody>
      </p:sp>
      <p:sp>
        <p:nvSpPr>
          <p:cNvPr id="95" name="Google Shape;95;p14"/>
          <p:cNvSpPr/>
          <p:nvPr/>
        </p:nvSpPr>
        <p:spPr>
          <a:xfrm>
            <a:off x="145375" y="1710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96" name="Google Shape;96;p14"/>
          <p:cNvSpPr txBox="1"/>
          <p:nvPr/>
        </p:nvSpPr>
        <p:spPr>
          <a:xfrm>
            <a:off x="98425" y="1197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1</a:t>
            </a:r>
            <a:endParaRPr sz="1800">
              <a:latin typeface="Open Sans ExtraBold"/>
              <a:ea typeface="Open Sans ExtraBold"/>
              <a:cs typeface="Open Sans ExtraBold"/>
              <a:sym typeface="Open Sans ExtraBold"/>
            </a:endParaRPr>
          </a:p>
        </p:txBody>
      </p:sp>
      <p:sp>
        <p:nvSpPr>
          <p:cNvPr id="97" name="Google Shape;97;p14"/>
          <p:cNvSpPr/>
          <p:nvPr/>
        </p:nvSpPr>
        <p:spPr>
          <a:xfrm>
            <a:off x="208500" y="3649825"/>
            <a:ext cx="350700" cy="350700"/>
          </a:xfrm>
          <a:prstGeom prst="ellipse">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2200">
              <a:latin typeface="Open Sans ExtraBold"/>
              <a:ea typeface="Open Sans ExtraBold"/>
              <a:cs typeface="Open Sans ExtraBold"/>
              <a:sym typeface="Open Sans ExtraBold"/>
            </a:endParaRPr>
          </a:p>
        </p:txBody>
      </p:sp>
      <p:sp>
        <p:nvSpPr>
          <p:cNvPr id="98" name="Google Shape;98;p14"/>
          <p:cNvSpPr txBox="1"/>
          <p:nvPr/>
        </p:nvSpPr>
        <p:spPr>
          <a:xfrm>
            <a:off x="161550" y="3598525"/>
            <a:ext cx="444600" cy="453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latin typeface="Open Sans ExtraBold"/>
                <a:ea typeface="Open Sans ExtraBold"/>
                <a:cs typeface="Open Sans ExtraBold"/>
                <a:sym typeface="Open Sans ExtraBold"/>
              </a:rPr>
              <a:t>2</a:t>
            </a:r>
            <a:endParaRPr sz="1800">
              <a:latin typeface="Open Sans ExtraBold"/>
              <a:ea typeface="Open Sans ExtraBold"/>
              <a:cs typeface="Open Sans ExtraBold"/>
              <a:sym typeface="Open Sans ExtraBo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8" name="Shape 228"/>
        <p:cNvGrpSpPr/>
        <p:nvPr/>
      </p:nvGrpSpPr>
      <p:grpSpPr>
        <a:xfrm>
          <a:off x="0" y="0"/>
          <a:ext cx="0" cy="0"/>
          <a:chOff x="0" y="0"/>
          <a:chExt cx="0" cy="0"/>
        </a:xfrm>
      </p:grpSpPr>
      <p:sp>
        <p:nvSpPr>
          <p:cNvPr id="229" name="Google Shape;229;p32"/>
          <p:cNvSpPr txBox="1"/>
          <p:nvPr/>
        </p:nvSpPr>
        <p:spPr>
          <a:xfrm>
            <a:off x="392450" y="2230300"/>
            <a:ext cx="4243200" cy="3485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1800">
                <a:solidFill>
                  <a:schemeClr val="dk1"/>
                </a:solidFill>
                <a:latin typeface="Open Sans"/>
                <a:ea typeface="Open Sans"/>
                <a:cs typeface="Open Sans"/>
                <a:sym typeface="Open Sans"/>
              </a:rPr>
              <a:t>Write a function that takes a single input, a number, and prints out 1 through the number. If the number being printed is divisible by 3, print "Fizz" instead of the number itself. If the number being printed is divisible by 5, print "Buzz." If the number being printed is divisible by 3 AND 5, print "FizzBuzz." </a:t>
            </a:r>
            <a:endParaRPr i="1" sz="1800"/>
          </a:p>
        </p:txBody>
      </p:sp>
      <p:sp>
        <p:nvSpPr>
          <p:cNvPr id="230" name="Google Shape;230;p32"/>
          <p:cNvSpPr txBox="1"/>
          <p:nvPr/>
        </p:nvSpPr>
        <p:spPr>
          <a:xfrm>
            <a:off x="832850" y="1620650"/>
            <a:ext cx="2931600" cy="44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Open Sans"/>
                <a:ea typeface="Open Sans"/>
                <a:cs typeface="Open Sans"/>
                <a:sym typeface="Open Sans"/>
              </a:rPr>
              <a:t>Problem Statement:</a:t>
            </a:r>
            <a:endParaRPr b="1" sz="1800">
              <a:solidFill>
                <a:schemeClr val="dk1"/>
              </a:solidFill>
              <a:latin typeface="Open Sans"/>
              <a:ea typeface="Open Sans"/>
              <a:cs typeface="Open Sans"/>
              <a:sym typeface="Open Sans"/>
            </a:endParaRPr>
          </a:p>
        </p:txBody>
      </p:sp>
      <p:sp>
        <p:nvSpPr>
          <p:cNvPr id="231" name="Google Shape;231;p32"/>
          <p:cNvSpPr txBox="1"/>
          <p:nvPr/>
        </p:nvSpPr>
        <p:spPr>
          <a:xfrm>
            <a:off x="461275" y="5567775"/>
            <a:ext cx="2259000" cy="9351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a:solidFill>
                  <a:srgbClr val="5EA5E5"/>
                </a:solidFill>
                <a:latin typeface="Open Sans"/>
                <a:ea typeface="Open Sans"/>
                <a:cs typeface="Open Sans"/>
                <a:sym typeface="Open Sans"/>
              </a:rPr>
              <a:t>Pro-Tip: Take a picture of this problem to refer back to. </a:t>
            </a:r>
            <a:endParaRPr b="1" i="1">
              <a:solidFill>
                <a:srgbClr val="5EA5E5"/>
              </a:solidFill>
              <a:latin typeface="Open Sans"/>
              <a:ea typeface="Open Sans"/>
              <a:cs typeface="Open Sans"/>
              <a:sym typeface="Open Sans"/>
            </a:endParaRPr>
          </a:p>
        </p:txBody>
      </p:sp>
      <p:sp>
        <p:nvSpPr>
          <p:cNvPr id="232" name="Google Shape;232;p32"/>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Let's do a Practice Problem!</a:t>
            </a:r>
            <a:endParaRPr/>
          </a:p>
        </p:txBody>
      </p:sp>
      <p:grpSp>
        <p:nvGrpSpPr>
          <p:cNvPr id="233" name="Google Shape;233;p32"/>
          <p:cNvGrpSpPr/>
          <p:nvPr/>
        </p:nvGrpSpPr>
        <p:grpSpPr>
          <a:xfrm>
            <a:off x="4684117" y="2490726"/>
            <a:ext cx="4010203" cy="4012162"/>
            <a:chOff x="1248950" y="4479490"/>
            <a:chExt cx="6322250" cy="2903996"/>
          </a:xfrm>
        </p:grpSpPr>
        <p:grpSp>
          <p:nvGrpSpPr>
            <p:cNvPr id="234" name="Google Shape;234;p32"/>
            <p:cNvGrpSpPr/>
            <p:nvPr/>
          </p:nvGrpSpPr>
          <p:grpSpPr>
            <a:xfrm>
              <a:off x="1248950" y="4479490"/>
              <a:ext cx="6322250" cy="2903996"/>
              <a:chOff x="1248950" y="4479490"/>
              <a:chExt cx="6322250" cy="2903996"/>
            </a:xfrm>
          </p:grpSpPr>
          <p:sp>
            <p:nvSpPr>
              <p:cNvPr id="235" name="Google Shape;235;p3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3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3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38" name="Google Shape;238;p32"/>
            <p:cNvSpPr/>
            <p:nvPr/>
          </p:nvSpPr>
          <p:spPr>
            <a:xfrm>
              <a:off x="1364641" y="4518032"/>
              <a:ext cx="2142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32"/>
            <p:cNvSpPr/>
            <p:nvPr/>
          </p:nvSpPr>
          <p:spPr>
            <a:xfrm>
              <a:off x="1629503" y="4518042"/>
              <a:ext cx="2142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32"/>
            <p:cNvSpPr/>
            <p:nvPr/>
          </p:nvSpPr>
          <p:spPr>
            <a:xfrm>
              <a:off x="1894365" y="4518042"/>
              <a:ext cx="2142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41" name="Google Shape;241;p32"/>
          <p:cNvGrpSpPr/>
          <p:nvPr/>
        </p:nvGrpSpPr>
        <p:grpSpPr>
          <a:xfrm>
            <a:off x="4805425" y="2795185"/>
            <a:ext cx="4007078" cy="3671977"/>
            <a:chOff x="1391095" y="2582325"/>
            <a:chExt cx="3342295" cy="2768378"/>
          </a:xfrm>
        </p:grpSpPr>
        <p:sp>
          <p:nvSpPr>
            <p:cNvPr id="242" name="Google Shape;242;p32"/>
            <p:cNvSpPr txBox="1"/>
            <p:nvPr/>
          </p:nvSpPr>
          <p:spPr>
            <a:xfrm>
              <a:off x="1776890" y="2583203"/>
              <a:ext cx="29565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2</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4</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7</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8</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11</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13</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14</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FizzBuzz</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16</a:t>
              </a:r>
              <a:endParaRPr>
                <a:solidFill>
                  <a:srgbClr val="F7D48B"/>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F7D48B"/>
                  </a:solidFill>
                  <a:latin typeface="Consolas"/>
                  <a:ea typeface="Consolas"/>
                  <a:cs typeface="Consolas"/>
                  <a:sym typeface="Consolas"/>
                </a:rPr>
                <a:t>. . . </a:t>
              </a:r>
              <a:endParaRPr>
                <a:solidFill>
                  <a:srgbClr val="F7D48B"/>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243" name="Google Shape;243;p32"/>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p:txBody>
        </p:sp>
      </p:grpSp>
      <p:sp>
        <p:nvSpPr>
          <p:cNvPr id="244" name="Google Shape;244;p32"/>
          <p:cNvSpPr txBox="1"/>
          <p:nvPr/>
        </p:nvSpPr>
        <p:spPr>
          <a:xfrm>
            <a:off x="5343150" y="1620650"/>
            <a:ext cx="2931600" cy="449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chemeClr val="dk1"/>
                </a:solidFill>
                <a:latin typeface="Open Sans"/>
                <a:ea typeface="Open Sans"/>
                <a:cs typeface="Open Sans"/>
                <a:sym typeface="Open Sans"/>
              </a:rPr>
              <a:t>Example Output:</a:t>
            </a:r>
            <a:endParaRPr b="1" sz="1800">
              <a:solidFill>
                <a:schemeClr val="dk1"/>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8" name="Shape 248"/>
        <p:cNvGrpSpPr/>
        <p:nvPr/>
      </p:nvGrpSpPr>
      <p:grpSpPr>
        <a:xfrm>
          <a:off x="0" y="0"/>
          <a:ext cx="0" cy="0"/>
          <a:chOff x="0" y="0"/>
          <a:chExt cx="0" cy="0"/>
        </a:xfrm>
      </p:grpSpPr>
      <p:sp>
        <p:nvSpPr>
          <p:cNvPr id="249" name="Google Shape;249;p33"/>
          <p:cNvSpPr txBox="1"/>
          <p:nvPr/>
        </p:nvSpPr>
        <p:spPr>
          <a:xfrm>
            <a:off x="841500" y="144480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#1</a:t>
            </a:r>
            <a:r>
              <a:rPr b="1" lang="en" sz="3600">
                <a:solidFill>
                  <a:schemeClr val="dk1"/>
                </a:solidFill>
                <a:latin typeface="Open Sans"/>
                <a:ea typeface="Open Sans"/>
                <a:cs typeface="Open Sans"/>
                <a:sym typeface="Open Sans"/>
              </a:rPr>
              <a:t>: </a:t>
            </a:r>
            <a:r>
              <a:rPr lang="en" sz="3600">
                <a:solidFill>
                  <a:schemeClr val="dk1"/>
                </a:solidFill>
                <a:latin typeface="Open Sans"/>
                <a:ea typeface="Open Sans"/>
                <a:cs typeface="Open Sans"/>
                <a:sym typeface="Open Sans"/>
              </a:rPr>
              <a:t>Ask questions!</a:t>
            </a:r>
            <a:r>
              <a:rPr lang="en" sz="3600">
                <a:solidFill>
                  <a:schemeClr val="dk1"/>
                </a:solidFill>
                <a:latin typeface="Open Sans"/>
                <a:ea typeface="Open Sans"/>
                <a:cs typeface="Open Sans"/>
                <a:sym typeface="Open Sans"/>
              </a:rPr>
              <a:t> </a:t>
            </a:r>
            <a:endParaRPr b="1" sz="3600">
              <a:solidFill>
                <a:schemeClr val="dk1"/>
              </a:solidFill>
              <a:latin typeface="Open Sans"/>
              <a:ea typeface="Open Sans"/>
              <a:cs typeface="Open Sans"/>
              <a:sym typeface="Open Sans"/>
            </a:endParaRPr>
          </a:p>
        </p:txBody>
      </p:sp>
      <p:sp>
        <p:nvSpPr>
          <p:cNvPr id="250" name="Google Shape;250;p33"/>
          <p:cNvSpPr txBox="1"/>
          <p:nvPr/>
        </p:nvSpPr>
        <p:spPr>
          <a:xfrm>
            <a:off x="672825" y="3090225"/>
            <a:ext cx="5566800" cy="16452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What are some questions you might ask before solving this problem? Share example questions. </a:t>
            </a:r>
            <a:endParaRPr sz="2000">
              <a:solidFill>
                <a:schemeClr val="dk1"/>
              </a:solidFill>
              <a:latin typeface="Open Sans"/>
              <a:ea typeface="Open Sans"/>
              <a:cs typeface="Open Sans"/>
              <a:sym typeface="Open Sans"/>
            </a:endParaRPr>
          </a:p>
        </p:txBody>
      </p:sp>
      <p:pic>
        <p:nvPicPr>
          <p:cNvPr id="251" name="Google Shape;251;p33"/>
          <p:cNvPicPr preferRelativeResize="0"/>
          <p:nvPr/>
        </p:nvPicPr>
        <p:blipFill>
          <a:blip r:embed="rId3">
            <a:alphaModFix/>
          </a:blip>
          <a:stretch>
            <a:fillRect/>
          </a:stretch>
        </p:blipFill>
        <p:spPr>
          <a:xfrm>
            <a:off x="5632450" y="2239525"/>
            <a:ext cx="2838300" cy="2838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5" name="Shape 255"/>
        <p:cNvGrpSpPr/>
        <p:nvPr/>
      </p:nvGrpSpPr>
      <p:grpSpPr>
        <a:xfrm>
          <a:off x="0" y="0"/>
          <a:ext cx="0" cy="0"/>
          <a:chOff x="0" y="0"/>
          <a:chExt cx="0" cy="0"/>
        </a:xfrm>
      </p:grpSpPr>
      <p:sp>
        <p:nvSpPr>
          <p:cNvPr id="256" name="Google Shape;256;p34"/>
          <p:cNvSpPr txBox="1"/>
          <p:nvPr/>
        </p:nvSpPr>
        <p:spPr>
          <a:xfrm>
            <a:off x="841500" y="694175"/>
            <a:ext cx="7461000" cy="8370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#2: </a:t>
            </a:r>
            <a:r>
              <a:rPr lang="en" sz="3000">
                <a:solidFill>
                  <a:schemeClr val="dk1"/>
                </a:solidFill>
                <a:latin typeface="Open Sans"/>
                <a:ea typeface="Open Sans"/>
                <a:cs typeface="Open Sans"/>
                <a:sym typeface="Open Sans"/>
              </a:rPr>
              <a:t>Plan your answer.</a:t>
            </a:r>
            <a:endParaRPr b="1" sz="3000">
              <a:solidFill>
                <a:schemeClr val="dk1"/>
              </a:solidFill>
              <a:latin typeface="Open Sans"/>
              <a:ea typeface="Open Sans"/>
              <a:cs typeface="Open Sans"/>
              <a:sym typeface="Open Sans"/>
            </a:endParaRPr>
          </a:p>
        </p:txBody>
      </p:sp>
      <p:sp>
        <p:nvSpPr>
          <p:cNvPr id="257" name="Google Shape;257;p34"/>
          <p:cNvSpPr txBox="1"/>
          <p:nvPr/>
        </p:nvSpPr>
        <p:spPr>
          <a:xfrm>
            <a:off x="420113" y="1531175"/>
            <a:ext cx="8329200" cy="1297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000">
                <a:solidFill>
                  <a:schemeClr val="dk1"/>
                </a:solidFill>
                <a:latin typeface="Open Sans"/>
                <a:ea typeface="Open Sans"/>
                <a:cs typeface="Open Sans"/>
                <a:sym typeface="Open Sans"/>
              </a:rPr>
              <a:t>This is called pseudocode. We wrote out exactly what we want the function to do in plain language. Later we can "translate" these steps into the coding language of our choice. </a:t>
            </a:r>
            <a:endParaRPr sz="2000">
              <a:solidFill>
                <a:schemeClr val="dk1"/>
              </a:solidFill>
              <a:latin typeface="Open Sans"/>
              <a:ea typeface="Open Sans"/>
              <a:cs typeface="Open Sans"/>
              <a:sym typeface="Open Sans"/>
            </a:endParaRPr>
          </a:p>
        </p:txBody>
      </p:sp>
      <p:grpSp>
        <p:nvGrpSpPr>
          <p:cNvPr id="258" name="Google Shape;258;p34"/>
          <p:cNvGrpSpPr/>
          <p:nvPr/>
        </p:nvGrpSpPr>
        <p:grpSpPr>
          <a:xfrm>
            <a:off x="1137511" y="2964383"/>
            <a:ext cx="6894414" cy="3567269"/>
            <a:chOff x="1248950" y="4479490"/>
            <a:chExt cx="6322250" cy="2903996"/>
          </a:xfrm>
        </p:grpSpPr>
        <p:grpSp>
          <p:nvGrpSpPr>
            <p:cNvPr id="259" name="Google Shape;259;p34"/>
            <p:cNvGrpSpPr/>
            <p:nvPr/>
          </p:nvGrpSpPr>
          <p:grpSpPr>
            <a:xfrm>
              <a:off x="1248950" y="4479490"/>
              <a:ext cx="6322250" cy="2903996"/>
              <a:chOff x="1248950" y="4479490"/>
              <a:chExt cx="6322250" cy="2903996"/>
            </a:xfrm>
          </p:grpSpPr>
          <p:sp>
            <p:nvSpPr>
              <p:cNvPr id="260" name="Google Shape;260;p34"/>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34"/>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34"/>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63" name="Google Shape;263;p34"/>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34"/>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34"/>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66" name="Google Shape;266;p34"/>
          <p:cNvGrpSpPr/>
          <p:nvPr/>
        </p:nvGrpSpPr>
        <p:grpSpPr>
          <a:xfrm>
            <a:off x="1112065" y="3258405"/>
            <a:ext cx="6757647" cy="3087292"/>
            <a:chOff x="1391095" y="2582325"/>
            <a:chExt cx="6214500" cy="2768375"/>
          </a:xfrm>
        </p:grpSpPr>
        <p:sp>
          <p:nvSpPr>
            <p:cNvPr id="267" name="Google Shape;267;p34"/>
            <p:cNvSpPr txBox="1"/>
            <p:nvPr/>
          </p:nvSpPr>
          <p:spPr>
            <a:xfrm>
              <a:off x="1776895" y="2583200"/>
              <a:ext cx="58287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function should take one parameter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br>
                <a:rPr lang="en">
                  <a:solidFill>
                    <a:srgbClr val="B7B7B7"/>
                  </a:solidFill>
                  <a:latin typeface="Consolas"/>
                  <a:ea typeface="Consolas"/>
                  <a:cs typeface="Consolas"/>
                  <a:sym typeface="Consolas"/>
                </a:rPr>
              </a:br>
              <a:r>
                <a:rPr lang="en">
                  <a:solidFill>
                    <a:srgbClr val="B7B7B7"/>
                  </a:solidFill>
                  <a:latin typeface="Consolas"/>
                  <a:ea typeface="Consolas"/>
                  <a:cs typeface="Consolas"/>
                  <a:sym typeface="Consolas"/>
                </a:rPr>
                <a:t>## then check if the element is divisible by 3</a:t>
              </a:r>
              <a:br>
                <a:rPr lang="en">
                  <a:solidFill>
                    <a:srgbClr val="B7B7B7"/>
                  </a:solidFill>
                  <a:latin typeface="Consolas"/>
                  <a:ea typeface="Consolas"/>
                  <a:cs typeface="Consolas"/>
                  <a:sym typeface="Consolas"/>
                </a:rPr>
              </a:br>
              <a:r>
                <a:rPr lang="en">
                  <a:solidFill>
                    <a:srgbClr val="B7B7B7"/>
                  </a:solidFill>
                  <a:latin typeface="Consolas"/>
                  <a:ea typeface="Consolas"/>
                  <a:cs typeface="Consolas"/>
                  <a:sym typeface="Consolas"/>
                </a:rPr>
                <a:t>## if yes, print "Fizz"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check if the element is divisible by 5</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if yes, print "Buzz"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check if the element is divisible by both 3 &amp;&amp; 5</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if yes, print "FizzBuzz"</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B7B7B7"/>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B7B7B7"/>
                  </a:solidFill>
                  <a:latin typeface="Consolas"/>
                  <a:ea typeface="Consolas"/>
                  <a:cs typeface="Consolas"/>
                  <a:sym typeface="Consolas"/>
                </a:rPr>
                <a:t>## otherwise, print the number itself. </a:t>
              </a:r>
              <a:endParaRPr>
                <a:solidFill>
                  <a:srgbClr val="B7B7B7"/>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748B00"/>
                </a:solidFill>
                <a:latin typeface="Consolas"/>
                <a:ea typeface="Consolas"/>
                <a:cs typeface="Consolas"/>
                <a:sym typeface="Consolas"/>
              </a:endParaRPr>
            </a:p>
          </p:txBody>
        </p:sp>
        <p:sp>
          <p:nvSpPr>
            <p:cNvPr id="268" name="Google Shape;268;p34"/>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2" name="Shape 272"/>
        <p:cNvGrpSpPr/>
        <p:nvPr/>
      </p:nvGrpSpPr>
      <p:grpSpPr>
        <a:xfrm>
          <a:off x="0" y="0"/>
          <a:ext cx="0" cy="0"/>
          <a:chOff x="0" y="0"/>
          <a:chExt cx="0" cy="0"/>
        </a:xfrm>
      </p:grpSpPr>
      <p:sp>
        <p:nvSpPr>
          <p:cNvPr id="273" name="Google Shape;273;p35"/>
          <p:cNvSpPr txBox="1"/>
          <p:nvPr/>
        </p:nvSpPr>
        <p:spPr>
          <a:xfrm>
            <a:off x="344050" y="1695875"/>
            <a:ext cx="8578200" cy="1102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2200">
                <a:solidFill>
                  <a:schemeClr val="dk1"/>
                </a:solidFill>
                <a:latin typeface="Open Sans"/>
                <a:ea typeface="Open Sans"/>
                <a:cs typeface="Open Sans"/>
                <a:sym typeface="Open Sans"/>
              </a:rPr>
              <a:t>This solution translates the pseudocode from the last slide into a function, step-by-step. This solution is in Python, but the language doesn't matter. </a:t>
            </a:r>
            <a:endParaRPr sz="2000">
              <a:solidFill>
                <a:schemeClr val="dk1"/>
              </a:solidFill>
              <a:latin typeface="Open Sans"/>
              <a:ea typeface="Open Sans"/>
              <a:cs typeface="Open Sans"/>
              <a:sym typeface="Open Sans"/>
            </a:endParaRPr>
          </a:p>
        </p:txBody>
      </p:sp>
      <p:grpSp>
        <p:nvGrpSpPr>
          <p:cNvPr id="274" name="Google Shape;274;p35"/>
          <p:cNvGrpSpPr/>
          <p:nvPr/>
        </p:nvGrpSpPr>
        <p:grpSpPr>
          <a:xfrm>
            <a:off x="1137511" y="2965958"/>
            <a:ext cx="6894414" cy="3567269"/>
            <a:chOff x="1248950" y="4479490"/>
            <a:chExt cx="6322250" cy="2903996"/>
          </a:xfrm>
        </p:grpSpPr>
        <p:grpSp>
          <p:nvGrpSpPr>
            <p:cNvPr id="275" name="Google Shape;275;p35"/>
            <p:cNvGrpSpPr/>
            <p:nvPr/>
          </p:nvGrpSpPr>
          <p:grpSpPr>
            <a:xfrm>
              <a:off x="1248950" y="4479490"/>
              <a:ext cx="6322250" cy="2903996"/>
              <a:chOff x="1248950" y="4479490"/>
              <a:chExt cx="6322250" cy="2903996"/>
            </a:xfrm>
          </p:grpSpPr>
          <p:sp>
            <p:nvSpPr>
              <p:cNvPr id="276" name="Google Shape;276;p35"/>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35"/>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35"/>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9" name="Google Shape;279;p35"/>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35"/>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35"/>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82" name="Google Shape;282;p35"/>
          <p:cNvGrpSpPr/>
          <p:nvPr/>
        </p:nvGrpSpPr>
        <p:grpSpPr>
          <a:xfrm>
            <a:off x="1112065" y="3259980"/>
            <a:ext cx="6757647" cy="3087292"/>
            <a:chOff x="1391095" y="2582325"/>
            <a:chExt cx="6214500" cy="2768375"/>
          </a:xfrm>
        </p:grpSpPr>
        <p:sp>
          <p:nvSpPr>
            <p:cNvPr id="283" name="Google Shape;283;p35"/>
            <p:cNvSpPr txBox="1"/>
            <p:nvPr/>
          </p:nvSpPr>
          <p:spPr>
            <a:xfrm>
              <a:off x="1776895" y="2583200"/>
              <a:ext cx="58287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endParaRPr>
                <a:solidFill>
                  <a:srgbClr val="839496"/>
                </a:solidFill>
                <a:latin typeface="Consolas"/>
                <a:ea typeface="Consolas"/>
                <a:cs typeface="Consolas"/>
                <a:sym typeface="Consolas"/>
              </a:endParaRPr>
            </a:p>
            <a:p>
              <a:pPr indent="0" lvl="0" marL="38100" marR="38100" rtl="0" algn="l">
                <a:lnSpc>
                  <a:spcPct val="100000"/>
                </a:lnSpc>
                <a:spcBef>
                  <a:spcPts val="0"/>
                </a:spcBef>
                <a:spcAft>
                  <a:spcPts val="0"/>
                </a:spcAft>
                <a:buClr>
                  <a:schemeClr val="dk1"/>
                </a:buClr>
                <a:buSzPts val="1100"/>
                <a:buFont typeface="Arial"/>
                <a:buNone/>
              </a:pPr>
              <a:r>
                <a:rPr lang="en">
                  <a:solidFill>
                    <a:srgbClr val="859900"/>
                  </a:solidFill>
                  <a:latin typeface="Consolas"/>
                  <a:ea typeface="Consolas"/>
                  <a:cs typeface="Consolas"/>
                  <a:sym typeface="Consolas"/>
                </a:rPr>
                <a:t>      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284" name="Google Shape;284;p35"/>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285" name="Google Shape;285;p35"/>
          <p:cNvSpPr txBox="1"/>
          <p:nvPr/>
        </p:nvSpPr>
        <p:spPr>
          <a:xfrm>
            <a:off x="841500" y="6941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#3: </a:t>
            </a:r>
            <a:r>
              <a:rPr lang="en" sz="3000">
                <a:solidFill>
                  <a:schemeClr val="dk1"/>
                </a:solidFill>
                <a:latin typeface="Open Sans"/>
                <a:ea typeface="Open Sans"/>
                <a:cs typeface="Open Sans"/>
                <a:sym typeface="Open Sans"/>
              </a:rPr>
              <a:t>Write out your solution</a:t>
            </a:r>
            <a:r>
              <a:rPr lang="en" sz="3000">
                <a:solidFill>
                  <a:schemeClr val="dk1"/>
                </a:solidFill>
                <a:latin typeface="Open Sans"/>
                <a:ea typeface="Open Sans"/>
                <a:cs typeface="Open Sans"/>
                <a:sym typeface="Open Sans"/>
              </a:rPr>
              <a:t>.</a:t>
            </a:r>
            <a:endParaRPr b="1" sz="3000">
              <a:solidFill>
                <a:schemeClr val="dk1"/>
              </a:solidFill>
              <a:latin typeface="Open Sans"/>
              <a:ea typeface="Open Sans"/>
              <a:cs typeface="Open Sans"/>
              <a:sym typeface="Open Sans"/>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9" name="Shape 289"/>
        <p:cNvGrpSpPr/>
        <p:nvPr/>
      </p:nvGrpSpPr>
      <p:grpSpPr>
        <a:xfrm>
          <a:off x="0" y="0"/>
          <a:ext cx="0" cy="0"/>
          <a:chOff x="0" y="0"/>
          <a:chExt cx="0" cy="0"/>
        </a:xfrm>
      </p:grpSpPr>
      <p:pic>
        <p:nvPicPr>
          <p:cNvPr id="290" name="Google Shape;290;p36" title="fizz_buzz.mov">
            <a:hlinkClick r:id="rId3"/>
          </p:cNvPr>
          <p:cNvPicPr preferRelativeResize="0"/>
          <p:nvPr/>
        </p:nvPicPr>
        <p:blipFill>
          <a:blip r:embed="rId4">
            <a:alphaModFix/>
          </a:blip>
          <a:stretch>
            <a:fillRect/>
          </a:stretch>
        </p:blipFill>
        <p:spPr>
          <a:xfrm>
            <a:off x="1675300" y="1934950"/>
            <a:ext cx="5793376" cy="4345025"/>
          </a:xfrm>
          <a:prstGeom prst="rect">
            <a:avLst/>
          </a:prstGeom>
          <a:noFill/>
          <a:ln>
            <a:noFill/>
          </a:ln>
        </p:spPr>
      </p:pic>
      <p:sp>
        <p:nvSpPr>
          <p:cNvPr id="291" name="Google Shape;291;p36"/>
          <p:cNvSpPr txBox="1"/>
          <p:nvPr/>
        </p:nvSpPr>
        <p:spPr>
          <a:xfrm>
            <a:off x="841500" y="694175"/>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Let's check our solution!</a:t>
            </a:r>
            <a:endParaRPr b="1" sz="3000">
              <a:solidFill>
                <a:schemeClr val="dk1"/>
              </a:solidFill>
              <a:latin typeface="Open Sans"/>
              <a:ea typeface="Open Sans"/>
              <a:cs typeface="Open Sans"/>
              <a:sym typeface="Open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5" name="Shape 295"/>
        <p:cNvGrpSpPr/>
        <p:nvPr/>
      </p:nvGrpSpPr>
      <p:grpSpPr>
        <a:xfrm>
          <a:off x="0" y="0"/>
          <a:ext cx="0" cy="0"/>
          <a:chOff x="0" y="0"/>
          <a:chExt cx="0" cy="0"/>
        </a:xfrm>
      </p:grpSpPr>
      <p:sp>
        <p:nvSpPr>
          <p:cNvPr id="296" name="Google Shape;296;p37"/>
          <p:cNvSpPr txBox="1"/>
          <p:nvPr/>
        </p:nvSpPr>
        <p:spPr>
          <a:xfrm>
            <a:off x="841500" y="702250"/>
            <a:ext cx="7461000" cy="759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#4: </a:t>
            </a:r>
            <a:r>
              <a:rPr lang="en" sz="3000">
                <a:solidFill>
                  <a:schemeClr val="dk1"/>
                </a:solidFill>
                <a:latin typeface="Open Sans"/>
                <a:ea typeface="Open Sans"/>
                <a:cs typeface="Open Sans"/>
                <a:sym typeface="Open Sans"/>
              </a:rPr>
              <a:t>It's important to refactor.</a:t>
            </a:r>
            <a:endParaRPr b="1" sz="3000">
              <a:solidFill>
                <a:schemeClr val="dk1"/>
              </a:solidFill>
              <a:latin typeface="Open Sans"/>
              <a:ea typeface="Open Sans"/>
              <a:cs typeface="Open Sans"/>
              <a:sym typeface="Open Sans"/>
            </a:endParaRPr>
          </a:p>
        </p:txBody>
      </p:sp>
      <p:sp>
        <p:nvSpPr>
          <p:cNvPr id="297" name="Google Shape;297;p37"/>
          <p:cNvSpPr txBox="1"/>
          <p:nvPr/>
        </p:nvSpPr>
        <p:spPr>
          <a:xfrm>
            <a:off x="654750" y="1461550"/>
            <a:ext cx="7834500" cy="969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Did you see what went wrong in the video on the previous slide? This is why you talk through your code and refactor!</a:t>
            </a:r>
            <a:endParaRPr sz="2000">
              <a:solidFill>
                <a:schemeClr val="dk1"/>
              </a:solidFill>
              <a:latin typeface="Open Sans"/>
              <a:ea typeface="Open Sans"/>
              <a:cs typeface="Open Sans"/>
              <a:sym typeface="Open Sans"/>
            </a:endParaRPr>
          </a:p>
        </p:txBody>
      </p:sp>
      <p:pic>
        <p:nvPicPr>
          <p:cNvPr id="298" name="Google Shape;298;p37" title="fizz_buzz_two.mov">
            <a:hlinkClick r:id="rId3"/>
          </p:cNvPr>
          <p:cNvPicPr preferRelativeResize="0"/>
          <p:nvPr/>
        </p:nvPicPr>
        <p:blipFill>
          <a:blip r:embed="rId4">
            <a:alphaModFix/>
          </a:blip>
          <a:stretch>
            <a:fillRect/>
          </a:stretch>
        </p:blipFill>
        <p:spPr>
          <a:xfrm>
            <a:off x="1957475" y="2668750"/>
            <a:ext cx="5229025" cy="392177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2" name="Shape 302"/>
        <p:cNvGrpSpPr/>
        <p:nvPr/>
      </p:nvGrpSpPr>
      <p:grpSpPr>
        <a:xfrm>
          <a:off x="0" y="0"/>
          <a:ext cx="0" cy="0"/>
          <a:chOff x="0" y="0"/>
          <a:chExt cx="0" cy="0"/>
        </a:xfrm>
      </p:grpSpPr>
      <p:grpSp>
        <p:nvGrpSpPr>
          <p:cNvPr id="303" name="Google Shape;303;p38"/>
          <p:cNvGrpSpPr/>
          <p:nvPr/>
        </p:nvGrpSpPr>
        <p:grpSpPr>
          <a:xfrm>
            <a:off x="292401" y="2133995"/>
            <a:ext cx="4977507" cy="3567269"/>
            <a:chOff x="1248950" y="4479490"/>
            <a:chExt cx="6322250" cy="2903996"/>
          </a:xfrm>
        </p:grpSpPr>
        <p:grpSp>
          <p:nvGrpSpPr>
            <p:cNvPr id="304" name="Google Shape;304;p38"/>
            <p:cNvGrpSpPr/>
            <p:nvPr/>
          </p:nvGrpSpPr>
          <p:grpSpPr>
            <a:xfrm>
              <a:off x="1248950" y="4479490"/>
              <a:ext cx="6322250" cy="2903996"/>
              <a:chOff x="1248950" y="4479490"/>
              <a:chExt cx="6322250" cy="2903996"/>
            </a:xfrm>
          </p:grpSpPr>
          <p:sp>
            <p:nvSpPr>
              <p:cNvPr id="305" name="Google Shape;305;p38"/>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8"/>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8"/>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8" name="Google Shape;308;p38"/>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8"/>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38"/>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11" name="Google Shape;311;p38"/>
          <p:cNvGrpSpPr/>
          <p:nvPr/>
        </p:nvGrpSpPr>
        <p:grpSpPr>
          <a:xfrm>
            <a:off x="267740" y="2427955"/>
            <a:ext cx="4701476" cy="3087286"/>
            <a:chOff x="1391095" y="2582325"/>
            <a:chExt cx="4323594" cy="2768370"/>
          </a:xfrm>
        </p:grpSpPr>
        <p:sp>
          <p:nvSpPr>
            <p:cNvPr id="312" name="Google Shape;312;p38"/>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13" name="Google Shape;313;p38"/>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14" name="Google Shape;314;p38"/>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 defines a function with a single parameter. </a:t>
            </a:r>
            <a:endParaRPr sz="2000">
              <a:solidFill>
                <a:schemeClr val="dk1"/>
              </a:solidFill>
              <a:latin typeface="Open Sans"/>
              <a:ea typeface="Open Sans"/>
              <a:cs typeface="Open Sans"/>
              <a:sym typeface="Open Sans"/>
            </a:endParaRPr>
          </a:p>
        </p:txBody>
      </p:sp>
      <p:sp>
        <p:nvSpPr>
          <p:cNvPr id="315" name="Google Shape;315;p38"/>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9" name="Shape 319"/>
        <p:cNvGrpSpPr/>
        <p:nvPr/>
      </p:nvGrpSpPr>
      <p:grpSpPr>
        <a:xfrm>
          <a:off x="0" y="0"/>
          <a:ext cx="0" cy="0"/>
          <a:chOff x="0" y="0"/>
          <a:chExt cx="0" cy="0"/>
        </a:xfrm>
      </p:grpSpPr>
      <p:grpSp>
        <p:nvGrpSpPr>
          <p:cNvPr id="320" name="Google Shape;320;p39"/>
          <p:cNvGrpSpPr/>
          <p:nvPr/>
        </p:nvGrpSpPr>
        <p:grpSpPr>
          <a:xfrm>
            <a:off x="292401" y="2133995"/>
            <a:ext cx="4977507" cy="3567269"/>
            <a:chOff x="1248950" y="4479490"/>
            <a:chExt cx="6322250" cy="2903996"/>
          </a:xfrm>
        </p:grpSpPr>
        <p:grpSp>
          <p:nvGrpSpPr>
            <p:cNvPr id="321" name="Google Shape;321;p39"/>
            <p:cNvGrpSpPr/>
            <p:nvPr/>
          </p:nvGrpSpPr>
          <p:grpSpPr>
            <a:xfrm>
              <a:off x="1248950" y="4479490"/>
              <a:ext cx="6322250" cy="2903996"/>
              <a:chOff x="1248950" y="4479490"/>
              <a:chExt cx="6322250" cy="2903996"/>
            </a:xfrm>
          </p:grpSpPr>
          <p:sp>
            <p:nvSpPr>
              <p:cNvPr id="322" name="Google Shape;322;p39"/>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39"/>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39"/>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 name="Google Shape;325;p39"/>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39"/>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39"/>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28" name="Google Shape;328;p39"/>
          <p:cNvGrpSpPr/>
          <p:nvPr/>
        </p:nvGrpSpPr>
        <p:grpSpPr>
          <a:xfrm>
            <a:off x="267740" y="2427955"/>
            <a:ext cx="4701476" cy="3087286"/>
            <a:chOff x="1391095" y="2582325"/>
            <a:chExt cx="4323594" cy="2768370"/>
          </a:xfrm>
        </p:grpSpPr>
        <p:sp>
          <p:nvSpPr>
            <p:cNvPr id="329" name="Google Shape;329;p39"/>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30" name="Google Shape;330;p39"/>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31" name="Google Shape;331;p39"/>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3 creates a loop that will iterate from </a:t>
            </a:r>
            <a:r>
              <a:rPr lang="en" sz="2000">
                <a:solidFill>
                  <a:schemeClr val="dk1"/>
                </a:solidFill>
                <a:latin typeface="Consolas"/>
                <a:ea typeface="Consolas"/>
                <a:cs typeface="Consolas"/>
                <a:sym typeface="Consolas"/>
              </a:rPr>
              <a:t>1</a:t>
            </a:r>
            <a:r>
              <a:rPr lang="en" sz="2000">
                <a:solidFill>
                  <a:schemeClr val="dk1"/>
                </a:solidFill>
                <a:latin typeface="Open Sans"/>
                <a:ea typeface="Open Sans"/>
                <a:cs typeface="Open Sans"/>
                <a:sym typeface="Open Sans"/>
              </a:rPr>
              <a:t> through the number passed through the function. </a:t>
            </a:r>
            <a:endParaRPr sz="2000">
              <a:solidFill>
                <a:schemeClr val="dk1"/>
              </a:solidFill>
              <a:latin typeface="Open Sans"/>
              <a:ea typeface="Open Sans"/>
              <a:cs typeface="Open Sans"/>
              <a:sym typeface="Open Sans"/>
            </a:endParaRPr>
          </a:p>
        </p:txBody>
      </p:sp>
      <p:sp>
        <p:nvSpPr>
          <p:cNvPr id="332" name="Google Shape;332;p39"/>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6" name="Shape 336"/>
        <p:cNvGrpSpPr/>
        <p:nvPr/>
      </p:nvGrpSpPr>
      <p:grpSpPr>
        <a:xfrm>
          <a:off x="0" y="0"/>
          <a:ext cx="0" cy="0"/>
          <a:chOff x="0" y="0"/>
          <a:chExt cx="0" cy="0"/>
        </a:xfrm>
      </p:grpSpPr>
      <p:grpSp>
        <p:nvGrpSpPr>
          <p:cNvPr id="337" name="Google Shape;337;p40"/>
          <p:cNvGrpSpPr/>
          <p:nvPr/>
        </p:nvGrpSpPr>
        <p:grpSpPr>
          <a:xfrm>
            <a:off x="292401" y="2133995"/>
            <a:ext cx="4977507" cy="3567269"/>
            <a:chOff x="1248950" y="4479490"/>
            <a:chExt cx="6322250" cy="2903996"/>
          </a:xfrm>
        </p:grpSpPr>
        <p:grpSp>
          <p:nvGrpSpPr>
            <p:cNvPr id="338" name="Google Shape;338;p40"/>
            <p:cNvGrpSpPr/>
            <p:nvPr/>
          </p:nvGrpSpPr>
          <p:grpSpPr>
            <a:xfrm>
              <a:off x="1248950" y="4479490"/>
              <a:ext cx="6322250" cy="2903996"/>
              <a:chOff x="1248950" y="4479490"/>
              <a:chExt cx="6322250" cy="2903996"/>
            </a:xfrm>
          </p:grpSpPr>
          <p:sp>
            <p:nvSpPr>
              <p:cNvPr id="339" name="Google Shape;339;p40"/>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40"/>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40"/>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42" name="Google Shape;342;p40"/>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40"/>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40"/>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45" name="Google Shape;345;p40"/>
          <p:cNvGrpSpPr/>
          <p:nvPr/>
        </p:nvGrpSpPr>
        <p:grpSpPr>
          <a:xfrm>
            <a:off x="267740" y="2427955"/>
            <a:ext cx="4701476" cy="3087286"/>
            <a:chOff x="1391095" y="2582325"/>
            <a:chExt cx="4323594" cy="2768370"/>
          </a:xfrm>
        </p:grpSpPr>
        <p:sp>
          <p:nvSpPr>
            <p:cNvPr id="346" name="Google Shape;346;p40"/>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47" name="Google Shape;347;p40"/>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48" name="Google Shape;348;p40"/>
          <p:cNvSpPr txBox="1"/>
          <p:nvPr/>
        </p:nvSpPr>
        <p:spPr>
          <a:xfrm>
            <a:off x="5479050" y="2162025"/>
            <a:ext cx="32409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4 checks if the current value is divisible by both 3 and 5.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5 prints "</a:t>
            </a:r>
            <a:r>
              <a:rPr lang="en" sz="2000">
                <a:solidFill>
                  <a:schemeClr val="dk1"/>
                </a:solidFill>
                <a:latin typeface="Consolas"/>
                <a:ea typeface="Consolas"/>
                <a:cs typeface="Consolas"/>
                <a:sym typeface="Consolas"/>
              </a:rPr>
              <a:t>FizzBuzz</a:t>
            </a:r>
            <a:r>
              <a:rPr lang="en" sz="2000">
                <a:solidFill>
                  <a:schemeClr val="dk1"/>
                </a:solidFill>
                <a:latin typeface="Open Sans"/>
                <a:ea typeface="Open Sans"/>
                <a:cs typeface="Open Sans"/>
                <a:sym typeface="Open Sans"/>
              </a:rPr>
              <a:t>" if that's true.</a:t>
            </a:r>
            <a:endParaRPr sz="2000">
              <a:solidFill>
                <a:schemeClr val="dk1"/>
              </a:solidFill>
              <a:latin typeface="Open Sans"/>
              <a:ea typeface="Open Sans"/>
              <a:cs typeface="Open Sans"/>
              <a:sym typeface="Open Sans"/>
            </a:endParaRPr>
          </a:p>
        </p:txBody>
      </p:sp>
      <p:sp>
        <p:nvSpPr>
          <p:cNvPr id="349" name="Google Shape;349;p40"/>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3" name="Shape 353"/>
        <p:cNvGrpSpPr/>
        <p:nvPr/>
      </p:nvGrpSpPr>
      <p:grpSpPr>
        <a:xfrm>
          <a:off x="0" y="0"/>
          <a:ext cx="0" cy="0"/>
          <a:chOff x="0" y="0"/>
          <a:chExt cx="0" cy="0"/>
        </a:xfrm>
      </p:grpSpPr>
      <p:grpSp>
        <p:nvGrpSpPr>
          <p:cNvPr id="354" name="Google Shape;354;p41"/>
          <p:cNvGrpSpPr/>
          <p:nvPr/>
        </p:nvGrpSpPr>
        <p:grpSpPr>
          <a:xfrm>
            <a:off x="292401" y="2133995"/>
            <a:ext cx="4977507" cy="3567269"/>
            <a:chOff x="1248950" y="4479490"/>
            <a:chExt cx="6322250" cy="2903996"/>
          </a:xfrm>
        </p:grpSpPr>
        <p:grpSp>
          <p:nvGrpSpPr>
            <p:cNvPr id="355" name="Google Shape;355;p41"/>
            <p:cNvGrpSpPr/>
            <p:nvPr/>
          </p:nvGrpSpPr>
          <p:grpSpPr>
            <a:xfrm>
              <a:off x="1248950" y="4479490"/>
              <a:ext cx="6322250" cy="2903996"/>
              <a:chOff x="1248950" y="4479490"/>
              <a:chExt cx="6322250" cy="2903996"/>
            </a:xfrm>
          </p:grpSpPr>
          <p:sp>
            <p:nvSpPr>
              <p:cNvPr id="356" name="Google Shape;356;p41"/>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41"/>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41"/>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59" name="Google Shape;359;p41"/>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41"/>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41"/>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62" name="Google Shape;362;p41"/>
          <p:cNvGrpSpPr/>
          <p:nvPr/>
        </p:nvGrpSpPr>
        <p:grpSpPr>
          <a:xfrm>
            <a:off x="267740" y="2427955"/>
            <a:ext cx="4701476" cy="3087286"/>
            <a:chOff x="1391095" y="2582325"/>
            <a:chExt cx="4323594" cy="2768370"/>
          </a:xfrm>
        </p:grpSpPr>
        <p:sp>
          <p:nvSpPr>
            <p:cNvPr id="363" name="Google Shape;363;p41"/>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64" name="Google Shape;364;p41"/>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65" name="Google Shape;365;p41"/>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6 checks if the current value is divisible by only 3.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7 prints "</a:t>
            </a:r>
            <a:r>
              <a:rPr lang="en" sz="2000">
                <a:solidFill>
                  <a:schemeClr val="dk1"/>
                </a:solidFill>
                <a:latin typeface="Consolas"/>
                <a:ea typeface="Consolas"/>
                <a:cs typeface="Consolas"/>
                <a:sym typeface="Consolas"/>
              </a:rPr>
              <a:t>Fizz</a:t>
            </a:r>
            <a:r>
              <a:rPr lang="en" sz="2000">
                <a:solidFill>
                  <a:schemeClr val="dk1"/>
                </a:solidFill>
                <a:latin typeface="Open Sans"/>
                <a:ea typeface="Open Sans"/>
                <a:cs typeface="Open Sans"/>
                <a:sym typeface="Open Sans"/>
              </a:rPr>
              <a:t>" if that's true. </a:t>
            </a:r>
            <a:endParaRPr sz="2000">
              <a:solidFill>
                <a:schemeClr val="dk1"/>
              </a:solidFill>
              <a:latin typeface="Open Sans"/>
              <a:ea typeface="Open Sans"/>
              <a:cs typeface="Open Sans"/>
              <a:sym typeface="Open Sans"/>
            </a:endParaRPr>
          </a:p>
        </p:txBody>
      </p:sp>
      <p:sp>
        <p:nvSpPr>
          <p:cNvPr id="366" name="Google Shape;366;p41"/>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2" name="Shape 102"/>
        <p:cNvGrpSpPr/>
        <p:nvPr/>
      </p:nvGrpSpPr>
      <p:grpSpPr>
        <a:xfrm>
          <a:off x="0" y="0"/>
          <a:ext cx="0" cy="0"/>
          <a:chOff x="0" y="0"/>
          <a:chExt cx="0" cy="0"/>
        </a:xfrm>
      </p:grpSpPr>
      <p:sp>
        <p:nvSpPr>
          <p:cNvPr id="103" name="Google Shape;103;p15"/>
          <p:cNvSpPr txBox="1"/>
          <p:nvPr/>
        </p:nvSpPr>
        <p:spPr>
          <a:xfrm>
            <a:off x="161550" y="1869800"/>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rgbClr val="FFD966"/>
                </a:solidFill>
                <a:latin typeface="Open Sans"/>
                <a:ea typeface="Open Sans"/>
                <a:cs typeface="Open Sans"/>
                <a:sym typeface="Open Sans"/>
              </a:rPr>
              <a:t>Our</a:t>
            </a:r>
            <a:r>
              <a:rPr b="1" i="1" lang="en" sz="3000">
                <a:solidFill>
                  <a:srgbClr val="FFFFFF"/>
                </a:solidFill>
                <a:latin typeface="Open Sans"/>
                <a:ea typeface="Open Sans"/>
                <a:cs typeface="Open Sans"/>
                <a:sym typeface="Open Sans"/>
              </a:rPr>
              <a:t> </a:t>
            </a:r>
            <a:r>
              <a:rPr b="1" i="1" lang="en" sz="3000">
                <a:solidFill>
                  <a:srgbClr val="FFD966"/>
                </a:solidFill>
                <a:latin typeface="Open Sans"/>
                <a:ea typeface="Open Sans"/>
                <a:cs typeface="Open Sans"/>
                <a:sym typeface="Open Sans"/>
              </a:rPr>
              <a:t>Mission</a:t>
            </a:r>
            <a:r>
              <a:rPr b="1" i="1" lang="en" sz="3000">
                <a:solidFill>
                  <a:srgbClr val="FFFFFF"/>
                </a:solidFill>
                <a:latin typeface="Open Sans"/>
                <a:ea typeface="Open Sans"/>
                <a:cs typeface="Open Sans"/>
                <a:sym typeface="Open Sans"/>
              </a:rPr>
              <a:t> is to Empower Hackers.</a:t>
            </a:r>
            <a:endParaRPr b="1" i="1" sz="3000">
              <a:solidFill>
                <a:srgbClr val="FFFFFF"/>
              </a:solidFill>
              <a:latin typeface="Open Sans"/>
              <a:ea typeface="Open Sans"/>
              <a:cs typeface="Open Sans"/>
              <a:sym typeface="Open Sans"/>
            </a:endParaRPr>
          </a:p>
        </p:txBody>
      </p:sp>
      <p:sp>
        <p:nvSpPr>
          <p:cNvPr id="104" name="Google Shape;104;p15"/>
          <p:cNvSpPr/>
          <p:nvPr/>
        </p:nvSpPr>
        <p:spPr>
          <a:xfrm>
            <a:off x="32782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4800">
                <a:solidFill>
                  <a:srgbClr val="FFD966"/>
                </a:solidFill>
                <a:latin typeface="Open Sans"/>
                <a:ea typeface="Open Sans"/>
                <a:cs typeface="Open Sans"/>
                <a:sym typeface="Open Sans"/>
              </a:rPr>
              <a:t>65,000</a:t>
            </a:r>
            <a:r>
              <a:rPr b="1" lang="en" sz="3600">
                <a:solidFill>
                  <a:srgbClr val="FFD966"/>
                </a:solidFill>
                <a:latin typeface="Open Sans"/>
                <a:ea typeface="Open Sans"/>
                <a:cs typeface="Open Sans"/>
                <a:sym typeface="Open Sans"/>
              </a:rPr>
              <a:t>+</a:t>
            </a:r>
            <a:endParaRPr b="1" sz="36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HACKERS</a:t>
            </a:r>
            <a:endParaRPr sz="1800">
              <a:solidFill>
                <a:srgbClr val="EAEAEA"/>
              </a:solidFill>
              <a:latin typeface="Open Sans"/>
              <a:ea typeface="Open Sans"/>
              <a:cs typeface="Open Sans"/>
              <a:sym typeface="Open Sans"/>
            </a:endParaRPr>
          </a:p>
        </p:txBody>
      </p:sp>
      <p:sp>
        <p:nvSpPr>
          <p:cNvPr id="105" name="Google Shape;105;p15"/>
          <p:cNvSpPr/>
          <p:nvPr/>
        </p:nvSpPr>
        <p:spPr>
          <a:xfrm>
            <a:off x="3293550"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12,000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PROJECTS CREATED</a:t>
            </a:r>
            <a:endParaRPr/>
          </a:p>
        </p:txBody>
      </p:sp>
      <p:sp>
        <p:nvSpPr>
          <p:cNvPr id="106" name="Google Shape;106;p15"/>
          <p:cNvSpPr/>
          <p:nvPr/>
        </p:nvSpPr>
        <p:spPr>
          <a:xfrm>
            <a:off x="6259275" y="2920148"/>
            <a:ext cx="2556900" cy="22404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b="1" lang="en" sz="4800">
                <a:solidFill>
                  <a:srgbClr val="FFD966"/>
                </a:solidFill>
                <a:latin typeface="Open Sans"/>
                <a:ea typeface="Open Sans"/>
                <a:cs typeface="Open Sans"/>
                <a:sym typeface="Open Sans"/>
              </a:rPr>
              <a:t>3,000</a:t>
            </a:r>
            <a:r>
              <a:rPr b="1" lang="en" sz="3600">
                <a:solidFill>
                  <a:srgbClr val="FFD966"/>
                </a:solidFill>
                <a:latin typeface="Open Sans"/>
                <a:ea typeface="Open Sans"/>
                <a:cs typeface="Open Sans"/>
                <a:sym typeface="Open Sans"/>
              </a:rPr>
              <a:t>+</a:t>
            </a:r>
            <a:endParaRPr b="1" sz="4800">
              <a:solidFill>
                <a:srgbClr val="FFD966"/>
              </a:solidFill>
              <a:latin typeface="Open Sans"/>
              <a:ea typeface="Open Sans"/>
              <a:cs typeface="Open Sans"/>
              <a:sym typeface="Open Sans"/>
            </a:endParaRPr>
          </a:p>
          <a:p>
            <a:pPr indent="0" lvl="0" marL="0" rtl="0" algn="ctr">
              <a:spcBef>
                <a:spcPts val="0"/>
              </a:spcBef>
              <a:spcAft>
                <a:spcPts val="0"/>
              </a:spcAft>
              <a:buNone/>
            </a:pPr>
            <a:r>
              <a:rPr lang="en" sz="1800">
                <a:solidFill>
                  <a:srgbClr val="EAEAEA"/>
                </a:solidFill>
                <a:latin typeface="Open Sans"/>
                <a:ea typeface="Open Sans"/>
                <a:cs typeface="Open Sans"/>
                <a:sym typeface="Open Sans"/>
              </a:rPr>
              <a:t>SCHOOLS</a:t>
            </a:r>
            <a:endParaRPr/>
          </a:p>
        </p:txBody>
      </p:sp>
      <p:pic>
        <p:nvPicPr>
          <p:cNvPr id="107" name="Google Shape;107;p15"/>
          <p:cNvPicPr preferRelativeResize="0"/>
          <p:nvPr/>
        </p:nvPicPr>
        <p:blipFill>
          <a:blip r:embed="rId3">
            <a:alphaModFix/>
          </a:blip>
          <a:stretch>
            <a:fillRect/>
          </a:stretch>
        </p:blipFill>
        <p:spPr>
          <a:xfrm>
            <a:off x="3293548" y="442550"/>
            <a:ext cx="2556899" cy="1076763"/>
          </a:xfrm>
          <a:prstGeom prst="rect">
            <a:avLst/>
          </a:prstGeom>
          <a:noFill/>
          <a:ln>
            <a:noFill/>
          </a:ln>
        </p:spPr>
      </p:pic>
      <p:sp>
        <p:nvSpPr>
          <p:cNvPr id="108" name="Google Shape;108;p15"/>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We hope you learn something awesome today!</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Find more resources: http://mlh.io/</a:t>
            </a:r>
            <a:endParaRPr i="1" sz="2200">
              <a:solidFill>
                <a:srgbClr val="FFFFFF"/>
              </a:solidFill>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0" name="Shape 370"/>
        <p:cNvGrpSpPr/>
        <p:nvPr/>
      </p:nvGrpSpPr>
      <p:grpSpPr>
        <a:xfrm>
          <a:off x="0" y="0"/>
          <a:ext cx="0" cy="0"/>
          <a:chOff x="0" y="0"/>
          <a:chExt cx="0" cy="0"/>
        </a:xfrm>
      </p:grpSpPr>
      <p:grpSp>
        <p:nvGrpSpPr>
          <p:cNvPr id="371" name="Google Shape;371;p42"/>
          <p:cNvGrpSpPr/>
          <p:nvPr/>
        </p:nvGrpSpPr>
        <p:grpSpPr>
          <a:xfrm>
            <a:off x="292401" y="2133995"/>
            <a:ext cx="4977507" cy="3567269"/>
            <a:chOff x="1248950" y="4479490"/>
            <a:chExt cx="6322250" cy="2903996"/>
          </a:xfrm>
        </p:grpSpPr>
        <p:grpSp>
          <p:nvGrpSpPr>
            <p:cNvPr id="372" name="Google Shape;372;p42"/>
            <p:cNvGrpSpPr/>
            <p:nvPr/>
          </p:nvGrpSpPr>
          <p:grpSpPr>
            <a:xfrm>
              <a:off x="1248950" y="4479490"/>
              <a:ext cx="6322250" cy="2903996"/>
              <a:chOff x="1248950" y="4479490"/>
              <a:chExt cx="6322250" cy="2903996"/>
            </a:xfrm>
          </p:grpSpPr>
          <p:sp>
            <p:nvSpPr>
              <p:cNvPr id="373" name="Google Shape;373;p42"/>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42"/>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42"/>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76" name="Google Shape;376;p42"/>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42"/>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42"/>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9" name="Google Shape;379;p42"/>
          <p:cNvGrpSpPr/>
          <p:nvPr/>
        </p:nvGrpSpPr>
        <p:grpSpPr>
          <a:xfrm>
            <a:off x="267740" y="2427955"/>
            <a:ext cx="4701476" cy="3087286"/>
            <a:chOff x="1391095" y="2582325"/>
            <a:chExt cx="4323594" cy="2768370"/>
          </a:xfrm>
        </p:grpSpPr>
        <p:sp>
          <p:nvSpPr>
            <p:cNvPr id="380" name="Google Shape;380;p42"/>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81" name="Google Shape;381;p42"/>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82" name="Google Shape;382;p42"/>
          <p:cNvSpPr txBox="1"/>
          <p:nvPr/>
        </p:nvSpPr>
        <p:spPr>
          <a:xfrm>
            <a:off x="5479050" y="2162037"/>
            <a:ext cx="33972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8 checks if the current value is divisible by only 5.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9 prints "</a:t>
            </a:r>
            <a:r>
              <a:rPr lang="en" sz="2000">
                <a:solidFill>
                  <a:schemeClr val="dk1"/>
                </a:solidFill>
                <a:latin typeface="Consolas"/>
                <a:ea typeface="Consolas"/>
                <a:cs typeface="Consolas"/>
                <a:sym typeface="Consolas"/>
              </a:rPr>
              <a:t>Buzz</a:t>
            </a:r>
            <a:r>
              <a:rPr lang="en" sz="2000">
                <a:solidFill>
                  <a:schemeClr val="dk1"/>
                </a:solidFill>
                <a:latin typeface="Open Sans"/>
                <a:ea typeface="Open Sans"/>
                <a:cs typeface="Open Sans"/>
                <a:sym typeface="Open Sans"/>
              </a:rPr>
              <a:t>" if that's true. </a:t>
            </a:r>
            <a:endParaRPr sz="2000">
              <a:solidFill>
                <a:schemeClr val="dk1"/>
              </a:solidFill>
              <a:latin typeface="Open Sans"/>
              <a:ea typeface="Open Sans"/>
              <a:cs typeface="Open Sans"/>
              <a:sym typeface="Open Sans"/>
            </a:endParaRPr>
          </a:p>
        </p:txBody>
      </p:sp>
      <p:sp>
        <p:nvSpPr>
          <p:cNvPr id="383" name="Google Shape;383;p42"/>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7" name="Shape 387"/>
        <p:cNvGrpSpPr/>
        <p:nvPr/>
      </p:nvGrpSpPr>
      <p:grpSpPr>
        <a:xfrm>
          <a:off x="0" y="0"/>
          <a:ext cx="0" cy="0"/>
          <a:chOff x="0" y="0"/>
          <a:chExt cx="0" cy="0"/>
        </a:xfrm>
      </p:grpSpPr>
      <p:grpSp>
        <p:nvGrpSpPr>
          <p:cNvPr id="388" name="Google Shape;388;p43"/>
          <p:cNvGrpSpPr/>
          <p:nvPr/>
        </p:nvGrpSpPr>
        <p:grpSpPr>
          <a:xfrm>
            <a:off x="292401" y="2133995"/>
            <a:ext cx="4977507" cy="3567269"/>
            <a:chOff x="1248950" y="4479490"/>
            <a:chExt cx="6322250" cy="2903996"/>
          </a:xfrm>
        </p:grpSpPr>
        <p:grpSp>
          <p:nvGrpSpPr>
            <p:cNvPr id="389" name="Google Shape;389;p43"/>
            <p:cNvGrpSpPr/>
            <p:nvPr/>
          </p:nvGrpSpPr>
          <p:grpSpPr>
            <a:xfrm>
              <a:off x="1248950" y="4479490"/>
              <a:ext cx="6322250" cy="2903996"/>
              <a:chOff x="1248950" y="4479490"/>
              <a:chExt cx="6322250" cy="2903996"/>
            </a:xfrm>
          </p:grpSpPr>
          <p:sp>
            <p:nvSpPr>
              <p:cNvPr id="390" name="Google Shape;390;p43"/>
              <p:cNvSpPr/>
              <p:nvPr/>
            </p:nvSpPr>
            <p:spPr>
              <a:xfrm>
                <a:off x="1249000" y="4479490"/>
                <a:ext cx="6322200" cy="20973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43"/>
              <p:cNvSpPr/>
              <p:nvPr/>
            </p:nvSpPr>
            <p:spPr>
              <a:xfrm>
                <a:off x="1249000" y="4666303"/>
                <a:ext cx="6322200" cy="25029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43"/>
              <p:cNvSpPr/>
              <p:nvPr/>
            </p:nvSpPr>
            <p:spPr>
              <a:xfrm>
                <a:off x="1248950" y="5504887"/>
                <a:ext cx="6322200" cy="18786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3" name="Google Shape;393;p43"/>
            <p:cNvSpPr/>
            <p:nvPr/>
          </p:nvSpPr>
          <p:spPr>
            <a:xfrm>
              <a:off x="1364650" y="4518025"/>
              <a:ext cx="123300" cy="1233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43"/>
            <p:cNvSpPr/>
            <p:nvPr/>
          </p:nvSpPr>
          <p:spPr>
            <a:xfrm>
              <a:off x="1517050" y="4518035"/>
              <a:ext cx="123300" cy="1233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5" name="Google Shape;395;p43"/>
            <p:cNvSpPr/>
            <p:nvPr/>
          </p:nvSpPr>
          <p:spPr>
            <a:xfrm>
              <a:off x="1669450" y="4518035"/>
              <a:ext cx="123300" cy="1233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96" name="Google Shape;396;p43"/>
          <p:cNvGrpSpPr/>
          <p:nvPr/>
        </p:nvGrpSpPr>
        <p:grpSpPr>
          <a:xfrm>
            <a:off x="267740" y="2427955"/>
            <a:ext cx="4701476" cy="3087286"/>
            <a:chOff x="1391095" y="2582325"/>
            <a:chExt cx="4323594" cy="2768370"/>
          </a:xfrm>
        </p:grpSpPr>
        <p:sp>
          <p:nvSpPr>
            <p:cNvPr id="397" name="Google Shape;397;p43"/>
            <p:cNvSpPr txBox="1"/>
            <p:nvPr/>
          </p:nvSpPr>
          <p:spPr>
            <a:xfrm>
              <a:off x="1776889" y="2583195"/>
              <a:ext cx="3937800" cy="2767500"/>
            </a:xfrm>
            <a:prstGeom prst="rect">
              <a:avLst/>
            </a:prstGeom>
            <a:noFill/>
            <a:ln>
              <a:noFill/>
            </a:ln>
          </p:spPr>
          <p:txBody>
            <a:bodyPr anchorCtr="0" anchor="t" bIns="91425" lIns="91425" spcFirstLastPara="1" rIns="91425" wrap="square" tIns="91425">
              <a:noAutofit/>
            </a:bodyPr>
            <a:lstStyle/>
            <a:p>
              <a:pPr indent="0" lvl="0" marL="38100" marR="38100" rtl="0" algn="l">
                <a:lnSpc>
                  <a:spcPct val="100000"/>
                </a:lnSpc>
                <a:spcBef>
                  <a:spcPts val="0"/>
                </a:spcBef>
                <a:spcAft>
                  <a:spcPts val="0"/>
                </a:spcAft>
                <a:buClr>
                  <a:schemeClr val="dk1"/>
                </a:buClr>
                <a:buSzPts val="1100"/>
                <a:buFont typeface="Arial"/>
                <a:buNone/>
              </a:pPr>
              <a:r>
                <a:rPr lang="en">
                  <a:solidFill>
                    <a:srgbClr val="748B00"/>
                  </a:solidFill>
                  <a:latin typeface="Consolas"/>
                  <a:ea typeface="Consolas"/>
                  <a:cs typeface="Consolas"/>
                  <a:sym typeface="Consolas"/>
                </a:rPr>
                <a:t>def</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fizz_buzz</a:t>
              </a:r>
              <a:r>
                <a:rPr lang="en">
                  <a:solidFill>
                    <a:srgbClr val="839496"/>
                  </a:solidFill>
                  <a:latin typeface="Consolas"/>
                  <a:ea typeface="Consolas"/>
                  <a:cs typeface="Consolas"/>
                  <a:sym typeface="Consolas"/>
                </a:rPr>
                <a:t>(num):</a:t>
              </a:r>
              <a:br>
                <a:rPr lang="en">
                  <a:solidFill>
                    <a:srgbClr val="839496"/>
                  </a:solidFill>
                  <a:latin typeface="Consolas"/>
                  <a:ea typeface="Consolas"/>
                  <a:cs typeface="Consolas"/>
                  <a:sym typeface="Consolas"/>
                </a:rPr>
              </a:b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for</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in</a:t>
              </a:r>
              <a:r>
                <a:rPr lang="en">
                  <a:solidFill>
                    <a:srgbClr val="839496"/>
                  </a:solidFill>
                  <a:latin typeface="Consolas"/>
                  <a:ea typeface="Consolas"/>
                  <a:cs typeface="Consolas"/>
                  <a:sym typeface="Consolas"/>
                </a:rPr>
                <a:t> </a:t>
              </a:r>
              <a:r>
                <a:rPr lang="en">
                  <a:solidFill>
                    <a:srgbClr val="268BD2"/>
                  </a:solidFill>
                  <a:latin typeface="Consolas"/>
                  <a:ea typeface="Consolas"/>
                  <a:cs typeface="Consolas"/>
                  <a:sym typeface="Consolas"/>
                </a:rPr>
                <a:t>range</a:t>
              </a:r>
              <a:r>
                <a:rPr lang="en">
                  <a:solidFill>
                    <a:srgbClr val="839496"/>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 num</a:t>
              </a:r>
              <a:r>
                <a:rPr lang="en">
                  <a:solidFill>
                    <a:srgbClr val="859900"/>
                  </a:solidFill>
                  <a:latin typeface="Consolas"/>
                  <a:ea typeface="Consolas"/>
                  <a:cs typeface="Consolas"/>
                  <a:sym typeface="Consolas"/>
                </a:rPr>
                <a:t>+</a:t>
              </a:r>
              <a:r>
                <a:rPr lang="en">
                  <a:solidFill>
                    <a:srgbClr val="D33682"/>
                  </a:solidFill>
                  <a:latin typeface="Consolas"/>
                  <a:ea typeface="Consolas"/>
                  <a:cs typeface="Consolas"/>
                  <a:sym typeface="Consolas"/>
                </a:rPr>
                <a:t>1</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and</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3</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Fizz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elif</a:t>
              </a:r>
              <a:r>
                <a:rPr lang="en">
                  <a:solidFill>
                    <a:srgbClr val="839496"/>
                  </a:solidFill>
                  <a:latin typeface="Consolas"/>
                  <a:ea typeface="Consolas"/>
                  <a:cs typeface="Consolas"/>
                  <a:sym typeface="Consolas"/>
                </a:rPr>
                <a:t> x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5</a:t>
              </a: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a:t>
              </a:r>
              <a:r>
                <a:rPr lang="en">
                  <a:solidFill>
                    <a:srgbClr val="839496"/>
                  </a:solidFill>
                  <a:latin typeface="Consolas"/>
                  <a:ea typeface="Consolas"/>
                  <a:cs typeface="Consolas"/>
                  <a:sym typeface="Consolas"/>
                </a:rPr>
                <a:t> </a:t>
              </a:r>
              <a:r>
                <a:rPr lang="en">
                  <a:solidFill>
                    <a:srgbClr val="D33682"/>
                  </a:solidFill>
                  <a:latin typeface="Consolas"/>
                  <a:ea typeface="Consolas"/>
                  <a:cs typeface="Consolas"/>
                  <a:sym typeface="Consolas"/>
                </a:rPr>
                <a:t>0</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a:t>
              </a:r>
              <a:r>
                <a:rPr lang="en">
                  <a:solidFill>
                    <a:srgbClr val="C60000"/>
                  </a:solidFill>
                  <a:latin typeface="Consolas"/>
                  <a:ea typeface="Consolas"/>
                  <a:cs typeface="Consolas"/>
                  <a:sym typeface="Consolas"/>
                </a:rPr>
                <a:t>'</a:t>
              </a:r>
              <a:r>
                <a:rPr lang="en">
                  <a:solidFill>
                    <a:srgbClr val="269186"/>
                  </a:solidFill>
                  <a:latin typeface="Consolas"/>
                  <a:ea typeface="Consolas"/>
                  <a:cs typeface="Consolas"/>
                  <a:sym typeface="Consolas"/>
                </a:rPr>
                <a:t>Buzz</a:t>
              </a:r>
              <a:r>
                <a:rPr lang="en">
                  <a:solidFill>
                    <a:srgbClr val="C60000"/>
                  </a:solidFill>
                  <a:latin typeface="Consolas"/>
                  <a:ea typeface="Consolas"/>
                  <a:cs typeface="Consolas"/>
                  <a:sym typeface="Consolas"/>
                </a:rPr>
                <a:t>'</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else</a:t>
              </a:r>
              <a:r>
                <a:rPr lang="en">
                  <a:solidFill>
                    <a:srgbClr val="839496"/>
                  </a:solidFill>
                  <a:latin typeface="Consolas"/>
                  <a:ea typeface="Consolas"/>
                  <a:cs typeface="Consolas"/>
                  <a:sym typeface="Consolas"/>
                </a:rPr>
                <a:t>:</a:t>
              </a:r>
              <a:br>
                <a:rPr lang="en">
                  <a:solidFill>
                    <a:srgbClr val="839496"/>
                  </a:solidFill>
                  <a:latin typeface="Consolas"/>
                  <a:ea typeface="Consolas"/>
                  <a:cs typeface="Consolas"/>
                  <a:sym typeface="Consolas"/>
                </a:rPr>
              </a:br>
              <a:r>
                <a:rPr lang="en">
                  <a:solidFill>
                    <a:srgbClr val="839496"/>
                  </a:solidFill>
                  <a:latin typeface="Consolas"/>
                  <a:ea typeface="Consolas"/>
                  <a:cs typeface="Consolas"/>
                  <a:sym typeface="Consolas"/>
                </a:rPr>
                <a:t>          </a:t>
              </a:r>
              <a:r>
                <a:rPr lang="en">
                  <a:solidFill>
                    <a:srgbClr val="859900"/>
                  </a:solidFill>
                  <a:latin typeface="Consolas"/>
                  <a:ea typeface="Consolas"/>
                  <a:cs typeface="Consolas"/>
                  <a:sym typeface="Consolas"/>
                </a:rPr>
                <a:t>print</a:t>
              </a:r>
              <a:r>
                <a:rPr lang="en">
                  <a:solidFill>
                    <a:srgbClr val="839496"/>
                  </a:solidFill>
                  <a:latin typeface="Consolas"/>
                  <a:ea typeface="Consolas"/>
                  <a:cs typeface="Consolas"/>
                  <a:sym typeface="Consolas"/>
                </a:rPr>
                <a:t>(x)</a:t>
              </a:r>
              <a:endParaRPr>
                <a:solidFill>
                  <a:srgbClr val="839496"/>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lnSpc>
                  <a:spcPct val="100000"/>
                </a:lnSpc>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398" name="Google Shape;398;p43"/>
            <p:cNvSpPr txBox="1"/>
            <p:nvPr/>
          </p:nvSpPr>
          <p:spPr>
            <a:xfrm>
              <a:off x="1391095" y="2582325"/>
              <a:ext cx="385800" cy="2767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p:txBody>
        </p:sp>
      </p:grpSp>
      <p:sp>
        <p:nvSpPr>
          <p:cNvPr id="399" name="Google Shape;399;p43"/>
          <p:cNvSpPr txBox="1"/>
          <p:nvPr/>
        </p:nvSpPr>
        <p:spPr>
          <a:xfrm>
            <a:off x="5479050" y="2162025"/>
            <a:ext cx="3495300" cy="3511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12 prints the number itself if none of the previous conditions were met. </a:t>
            </a:r>
            <a:endParaRPr sz="2000">
              <a:solidFill>
                <a:schemeClr val="dk1"/>
              </a:solidFill>
              <a:latin typeface="Open Sans"/>
              <a:ea typeface="Open Sans"/>
              <a:cs typeface="Open Sans"/>
              <a:sym typeface="Open Sans"/>
            </a:endParaRPr>
          </a:p>
        </p:txBody>
      </p:sp>
      <p:sp>
        <p:nvSpPr>
          <p:cNvPr id="400" name="Google Shape;400;p43"/>
          <p:cNvSpPr txBox="1"/>
          <p:nvPr/>
        </p:nvSpPr>
        <p:spPr>
          <a:xfrm>
            <a:off x="841500" y="10168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#5: </a:t>
            </a:r>
            <a:r>
              <a:rPr lang="en" sz="3000">
                <a:solidFill>
                  <a:schemeClr val="dk1"/>
                </a:solidFill>
                <a:latin typeface="Open Sans"/>
                <a:ea typeface="Open Sans"/>
                <a:cs typeface="Open Sans"/>
                <a:sym typeface="Open Sans"/>
              </a:rPr>
              <a:t>Explain your answer.</a:t>
            </a:r>
            <a:endParaRPr b="1" sz="3000">
              <a:solidFill>
                <a:schemeClr val="dk1"/>
              </a:solidFill>
              <a:latin typeface="Open Sans"/>
              <a:ea typeface="Open Sans"/>
              <a:cs typeface="Open Sans"/>
              <a:sym typeface="Open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4" name="Shape 404"/>
        <p:cNvGrpSpPr/>
        <p:nvPr/>
      </p:nvGrpSpPr>
      <p:grpSpPr>
        <a:xfrm>
          <a:off x="0" y="0"/>
          <a:ext cx="0" cy="0"/>
          <a:chOff x="0" y="0"/>
          <a:chExt cx="0" cy="0"/>
        </a:xfrm>
      </p:grpSpPr>
      <p:sp>
        <p:nvSpPr>
          <p:cNvPr id="405" name="Google Shape;405;p44"/>
          <p:cNvSpPr txBox="1"/>
          <p:nvPr/>
        </p:nvSpPr>
        <p:spPr>
          <a:xfrm>
            <a:off x="841500" y="1227650"/>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#6: </a:t>
            </a:r>
            <a:r>
              <a:rPr lang="en" sz="3000">
                <a:solidFill>
                  <a:schemeClr val="dk1"/>
                </a:solidFill>
                <a:latin typeface="Open Sans"/>
                <a:ea typeface="Open Sans"/>
                <a:cs typeface="Open Sans"/>
                <a:sym typeface="Open Sans"/>
              </a:rPr>
              <a:t>Watch the time!</a:t>
            </a:r>
            <a:endParaRPr b="1" sz="3000">
              <a:solidFill>
                <a:schemeClr val="dk1"/>
              </a:solidFill>
              <a:latin typeface="Open Sans"/>
              <a:ea typeface="Open Sans"/>
              <a:cs typeface="Open Sans"/>
              <a:sym typeface="Open Sans"/>
            </a:endParaRPr>
          </a:p>
        </p:txBody>
      </p:sp>
      <p:sp>
        <p:nvSpPr>
          <p:cNvPr id="406" name="Google Shape;406;p44"/>
          <p:cNvSpPr txBox="1"/>
          <p:nvPr/>
        </p:nvSpPr>
        <p:spPr>
          <a:xfrm>
            <a:off x="340800" y="2365588"/>
            <a:ext cx="8462400" cy="37158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How long did that take? Do you think we split up our time efficiently? Did we hit all the steps? </a:t>
            </a:r>
            <a:br>
              <a:rPr lang="en" sz="2000">
                <a:solidFill>
                  <a:schemeClr val="dk1"/>
                </a:solidFill>
                <a:latin typeface="Open Sans"/>
                <a:ea typeface="Open Sans"/>
                <a:cs typeface="Open Sans"/>
                <a:sym typeface="Open Sans"/>
              </a:rPr>
            </a:br>
            <a:endParaRPr sz="2000">
              <a:solidFill>
                <a:schemeClr val="dk1"/>
              </a:solidFill>
              <a:latin typeface="Open Sans"/>
              <a:ea typeface="Open Sans"/>
              <a:cs typeface="Open Sans"/>
              <a:sym typeface="Open Sans"/>
            </a:endParaRPr>
          </a:p>
          <a:p>
            <a:pPr indent="0" lvl="0" marL="0" rtl="0" algn="l">
              <a:lnSpc>
                <a:spcPct val="115000"/>
              </a:lnSpc>
              <a:spcBef>
                <a:spcPts val="0"/>
              </a:spcBef>
              <a:spcAft>
                <a:spcPts val="0"/>
              </a:spcAft>
              <a:buNone/>
            </a:pPr>
            <a:r>
              <a:rPr lang="en" sz="2000">
                <a:solidFill>
                  <a:schemeClr val="dk1"/>
                </a:solidFill>
                <a:latin typeface="Open Sans"/>
                <a:ea typeface="Open Sans"/>
                <a:cs typeface="Open Sans"/>
                <a:sym typeface="Open Sans"/>
              </a:rPr>
              <a:t>Remember, you want to give yourself something like this: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10% to plan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50% to implement</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refactor</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20% to discuss </a:t>
            </a:r>
            <a:endParaRPr sz="2000">
              <a:solidFill>
                <a:schemeClr val="dk1"/>
              </a:solidFill>
              <a:latin typeface="Open Sans"/>
              <a:ea typeface="Open Sans"/>
              <a:cs typeface="Open Sans"/>
              <a:sym typeface="Open Sans"/>
            </a:endParaRPr>
          </a:p>
        </p:txBody>
      </p:sp>
      <p:pic>
        <p:nvPicPr>
          <p:cNvPr id="407" name="Google Shape;407;p44"/>
          <p:cNvPicPr preferRelativeResize="0"/>
          <p:nvPr/>
        </p:nvPicPr>
        <p:blipFill>
          <a:blip r:embed="rId3">
            <a:alphaModFix/>
          </a:blip>
          <a:stretch>
            <a:fillRect/>
          </a:stretch>
        </p:blipFill>
        <p:spPr>
          <a:xfrm>
            <a:off x="5619225" y="4228728"/>
            <a:ext cx="1515400" cy="15153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1" name="Shape 411"/>
        <p:cNvGrpSpPr/>
        <p:nvPr/>
      </p:nvGrpSpPr>
      <p:grpSpPr>
        <a:xfrm>
          <a:off x="0" y="0"/>
          <a:ext cx="0" cy="0"/>
          <a:chOff x="0" y="0"/>
          <a:chExt cx="0" cy="0"/>
        </a:xfrm>
      </p:grpSpPr>
      <p:pic>
        <p:nvPicPr>
          <p:cNvPr id="412" name="Google Shape;412;p45"/>
          <p:cNvPicPr preferRelativeResize="0"/>
          <p:nvPr/>
        </p:nvPicPr>
        <p:blipFill>
          <a:blip r:embed="rId3">
            <a:alphaModFix/>
          </a:blip>
          <a:stretch>
            <a:fillRect/>
          </a:stretch>
        </p:blipFill>
        <p:spPr>
          <a:xfrm>
            <a:off x="2056225" y="3429533"/>
            <a:ext cx="390525" cy="2286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6" name="Shape 416"/>
        <p:cNvGrpSpPr/>
        <p:nvPr/>
      </p:nvGrpSpPr>
      <p:grpSpPr>
        <a:xfrm>
          <a:off x="0" y="0"/>
          <a:ext cx="0" cy="0"/>
          <a:chOff x="0" y="0"/>
          <a:chExt cx="0" cy="0"/>
        </a:xfrm>
      </p:grpSpPr>
      <p:sp>
        <p:nvSpPr>
          <p:cNvPr id="417" name="Google Shape;417;p46"/>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This Works</a:t>
            </a:r>
            <a:endParaRPr/>
          </a:p>
        </p:txBody>
      </p:sp>
      <p:sp>
        <p:nvSpPr>
          <p:cNvPr id="418" name="Google Shape;418;p46"/>
          <p:cNvSpPr txBox="1"/>
          <p:nvPr/>
        </p:nvSpPr>
        <p:spPr>
          <a:xfrm>
            <a:off x="506700" y="1955250"/>
            <a:ext cx="8130600" cy="41856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Make sure you have a partner!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Two problems will be presented. Each problem has an Interviewer Script. One person should be the interviewer and the other person should be the candidate. Switch places for the second problem.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a:pPr>
            <a:r>
              <a:rPr lang="en" sz="2000">
                <a:solidFill>
                  <a:schemeClr val="dk1"/>
                </a:solidFill>
                <a:latin typeface="Open Sans"/>
                <a:ea typeface="Open Sans"/>
                <a:cs typeface="Open Sans"/>
                <a:sym typeface="Open Sans"/>
              </a:rPr>
              <a:t>The URL to find the Interview Script is on the slide with the problem statement. The interviewer should pull it up on their phone or laptop. </a:t>
            </a:r>
            <a:endParaRPr sz="2000">
              <a:solidFill>
                <a:schemeClr val="dk1"/>
              </a:solidFill>
              <a:latin typeface="Open Sans"/>
              <a:ea typeface="Open Sans"/>
              <a:cs typeface="Open Sans"/>
              <a:sym typeface="Open Sans"/>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2" name="Shape 422"/>
        <p:cNvGrpSpPr/>
        <p:nvPr/>
      </p:nvGrpSpPr>
      <p:grpSpPr>
        <a:xfrm>
          <a:off x="0" y="0"/>
          <a:ext cx="0" cy="0"/>
          <a:chOff x="0" y="0"/>
          <a:chExt cx="0" cy="0"/>
        </a:xfrm>
      </p:grpSpPr>
      <p:sp>
        <p:nvSpPr>
          <p:cNvPr id="423" name="Google Shape;423;p47"/>
          <p:cNvSpPr txBox="1"/>
          <p:nvPr>
            <p:ph type="title"/>
          </p:nvPr>
        </p:nvSpPr>
        <p:spPr>
          <a:xfrm>
            <a:off x="900875" y="647750"/>
            <a:ext cx="7340100" cy="93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How This Works</a:t>
            </a:r>
            <a:endParaRPr/>
          </a:p>
        </p:txBody>
      </p:sp>
      <p:sp>
        <p:nvSpPr>
          <p:cNvPr id="424" name="Google Shape;424;p47"/>
          <p:cNvSpPr txBox="1"/>
          <p:nvPr/>
        </p:nvSpPr>
        <p:spPr>
          <a:xfrm>
            <a:off x="337900" y="1867875"/>
            <a:ext cx="5131200" cy="4261500"/>
          </a:xfrm>
          <a:prstGeom prst="rect">
            <a:avLst/>
          </a:prstGeom>
          <a:noFill/>
          <a:ln>
            <a:noFill/>
          </a:ln>
        </p:spPr>
        <p:txBody>
          <a:bodyPr anchorCtr="0" anchor="ctr" bIns="91425" lIns="91425" spcFirstLastPara="1" rIns="91425" wrap="square" tIns="91425">
            <a:noAutofit/>
          </a:bodyPr>
          <a:lstStyle/>
          <a:p>
            <a:pPr indent="-355600" lvl="0" marL="457200" rtl="0" algn="l">
              <a:lnSpc>
                <a:spcPct val="115000"/>
              </a:lnSpc>
              <a:spcBef>
                <a:spcPts val="0"/>
              </a:spcBef>
              <a:spcAft>
                <a:spcPts val="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Once the problem is up on the board, do your best to treat it like a real interview! Follow the tips we've covered so far. </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When time is up, we'll review some solutions together on the board.</a:t>
            </a:r>
            <a:endParaRPr sz="2000">
              <a:solidFill>
                <a:schemeClr val="dk1"/>
              </a:solidFill>
              <a:latin typeface="Open Sans"/>
              <a:ea typeface="Open Sans"/>
              <a:cs typeface="Open Sans"/>
              <a:sym typeface="Open Sans"/>
            </a:endParaRPr>
          </a:p>
          <a:p>
            <a:pPr indent="-355600" lvl="0" marL="457200" rtl="0" algn="l">
              <a:lnSpc>
                <a:spcPct val="115000"/>
              </a:lnSpc>
              <a:spcBef>
                <a:spcPts val="1000"/>
              </a:spcBef>
              <a:spcAft>
                <a:spcPts val="1000"/>
              </a:spcAft>
              <a:buClr>
                <a:schemeClr val="dk1"/>
              </a:buClr>
              <a:buSzPts val="2000"/>
              <a:buFont typeface="Open Sans"/>
              <a:buAutoNum type="arabicPeriod" startAt="4"/>
            </a:pPr>
            <a:r>
              <a:rPr lang="en" sz="2000">
                <a:solidFill>
                  <a:schemeClr val="dk1"/>
                </a:solidFill>
                <a:latin typeface="Open Sans"/>
                <a:ea typeface="Open Sans"/>
                <a:cs typeface="Open Sans"/>
                <a:sym typeface="Open Sans"/>
              </a:rPr>
              <a:t>Be brave! Share your solutions. </a:t>
            </a:r>
            <a:endParaRPr sz="2000">
              <a:solidFill>
                <a:schemeClr val="dk1"/>
              </a:solidFill>
              <a:latin typeface="Open Sans"/>
              <a:ea typeface="Open Sans"/>
              <a:cs typeface="Open Sans"/>
              <a:sym typeface="Open Sans"/>
            </a:endParaRPr>
          </a:p>
        </p:txBody>
      </p:sp>
      <p:pic>
        <p:nvPicPr>
          <p:cNvPr id="425" name="Google Shape;425;p47"/>
          <p:cNvPicPr preferRelativeResize="0"/>
          <p:nvPr/>
        </p:nvPicPr>
        <p:blipFill>
          <a:blip r:embed="rId3">
            <a:alphaModFix/>
          </a:blip>
          <a:stretch>
            <a:fillRect/>
          </a:stretch>
        </p:blipFill>
        <p:spPr>
          <a:xfrm>
            <a:off x="5535775" y="2451025"/>
            <a:ext cx="3095201" cy="3095201"/>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9" name="Shape 429"/>
        <p:cNvGrpSpPr/>
        <p:nvPr/>
      </p:nvGrpSpPr>
      <p:grpSpPr>
        <a:xfrm>
          <a:off x="0" y="0"/>
          <a:ext cx="0" cy="0"/>
          <a:chOff x="0" y="0"/>
          <a:chExt cx="0" cy="0"/>
        </a:xfrm>
      </p:grpSpPr>
      <p:sp>
        <p:nvSpPr>
          <p:cNvPr id="430" name="Google Shape;430;p48"/>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String Rotation</a:t>
            </a:r>
            <a:endParaRPr/>
          </a:p>
        </p:txBody>
      </p:sp>
      <p:sp>
        <p:nvSpPr>
          <p:cNvPr id="431" name="Google Shape;431;p48"/>
          <p:cNvSpPr txBox="1"/>
          <p:nvPr/>
        </p:nvSpPr>
        <p:spPr>
          <a:xfrm>
            <a:off x="274788" y="1769400"/>
            <a:ext cx="39093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in two string inputs, and returns true if they are a rotation of each other.</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432" name="Google Shape;432;p48"/>
          <p:cNvSpPr txBox="1"/>
          <p:nvPr/>
        </p:nvSpPr>
        <p:spPr>
          <a:xfrm>
            <a:off x="4835387" y="238648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433" name="Google Shape;433;p48"/>
          <p:cNvGrpSpPr/>
          <p:nvPr/>
        </p:nvGrpSpPr>
        <p:grpSpPr>
          <a:xfrm>
            <a:off x="4286601" y="1878602"/>
            <a:ext cx="4582600" cy="3075933"/>
            <a:chOff x="1248950" y="4479479"/>
            <a:chExt cx="4083950" cy="1885803"/>
          </a:xfrm>
        </p:grpSpPr>
        <p:grpSp>
          <p:nvGrpSpPr>
            <p:cNvPr id="434" name="Google Shape;434;p48"/>
            <p:cNvGrpSpPr/>
            <p:nvPr/>
          </p:nvGrpSpPr>
          <p:grpSpPr>
            <a:xfrm>
              <a:off x="1248950" y="4479479"/>
              <a:ext cx="4083950" cy="1885803"/>
              <a:chOff x="1248950" y="4479479"/>
              <a:chExt cx="4083950" cy="1885803"/>
            </a:xfrm>
          </p:grpSpPr>
          <p:sp>
            <p:nvSpPr>
              <p:cNvPr id="435" name="Google Shape;435;p4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4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4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38" name="Google Shape;438;p4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4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4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41" name="Google Shape;441;p48"/>
          <p:cNvGrpSpPr/>
          <p:nvPr/>
        </p:nvGrpSpPr>
        <p:grpSpPr>
          <a:xfrm>
            <a:off x="4350559" y="2214615"/>
            <a:ext cx="4468915" cy="2674763"/>
            <a:chOff x="1464738" y="2582325"/>
            <a:chExt cx="3983700" cy="4953264"/>
          </a:xfrm>
        </p:grpSpPr>
        <p:sp>
          <p:nvSpPr>
            <p:cNvPr id="442" name="Google Shape;442;p4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rotate(“ABCD”, “BCDA”)</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rotate(“ABCD”, “ACDB”)</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443" name="Google Shape;443;p4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7" name="Shape 447"/>
        <p:cNvGrpSpPr/>
        <p:nvPr/>
      </p:nvGrpSpPr>
      <p:grpSpPr>
        <a:xfrm>
          <a:off x="0" y="0"/>
          <a:ext cx="0" cy="0"/>
          <a:chOff x="0" y="0"/>
          <a:chExt cx="0" cy="0"/>
        </a:xfrm>
      </p:grpSpPr>
      <p:sp>
        <p:nvSpPr>
          <p:cNvPr id="448" name="Google Shape;448;p4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449" name="Google Shape;449;p49"/>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sp>
        <p:nvSpPr>
          <p:cNvPr id="450" name="Google Shape;450;p49"/>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pic>
        <p:nvPicPr>
          <p:cNvPr id="451" name="Google Shape;451;p49"/>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5" name="Shape 455"/>
        <p:cNvGrpSpPr/>
        <p:nvPr/>
      </p:nvGrpSpPr>
      <p:grpSpPr>
        <a:xfrm>
          <a:off x="0" y="0"/>
          <a:ext cx="0" cy="0"/>
          <a:chOff x="0" y="0"/>
          <a:chExt cx="0" cy="0"/>
        </a:xfrm>
      </p:grpSpPr>
      <p:sp>
        <p:nvSpPr>
          <p:cNvPr id="456" name="Google Shape;456;p5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sp>
        <p:nvSpPr>
          <p:cNvPr id="457" name="Google Shape;457;p50"/>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458" name="Google Shape;458;p50"/>
          <p:cNvPicPr preferRelativeResize="0"/>
          <p:nvPr/>
        </p:nvPicPr>
        <p:blipFill>
          <a:blip r:embed="rId3">
            <a:alphaModFix/>
          </a:blip>
          <a:stretch>
            <a:fillRect/>
          </a:stretch>
        </p:blipFill>
        <p:spPr>
          <a:xfrm>
            <a:off x="1235161" y="1476925"/>
            <a:ext cx="6673674" cy="53810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5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64" name="Google Shape;464;p51"/>
          <p:cNvSpPr txBox="1"/>
          <p:nvPr/>
        </p:nvSpPr>
        <p:spPr>
          <a:xfrm>
            <a:off x="48176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a:t>
            </a:r>
            <a:r>
              <a:rPr lang="en" sz="2000">
                <a:solidFill>
                  <a:schemeClr val="dk1"/>
                </a:solidFill>
                <a:latin typeface="Open Sans"/>
                <a:ea typeface="Open Sans"/>
                <a:cs typeface="Open Sans"/>
                <a:sym typeface="Open Sans"/>
              </a:rPr>
              <a:t> - Check if the candidate is the same as the string, if so then this is valid</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65" name="Google Shape;465;p51"/>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sp>
        <p:nvSpPr>
          <p:cNvPr id="113" name="Google Shape;113;p16"/>
          <p:cNvSpPr txBox="1"/>
          <p:nvPr/>
        </p:nvSpPr>
        <p:spPr>
          <a:xfrm>
            <a:off x="80850" y="5559000"/>
            <a:ext cx="8982300" cy="1000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FFFFF"/>
                </a:solidFill>
                <a:latin typeface="Open Sans"/>
                <a:ea typeface="Open Sans"/>
                <a:cs typeface="Open Sans"/>
                <a:sym typeface="Open Sans"/>
              </a:rPr>
              <a:t>Learn about Citrix Career Opportunities!</a:t>
            </a:r>
            <a:endParaRPr b="1" i="1" sz="2200">
              <a:solidFill>
                <a:srgbClr val="FFFFFF"/>
              </a:solidFill>
              <a:latin typeface="Open Sans"/>
              <a:ea typeface="Open Sans"/>
              <a:cs typeface="Open Sans"/>
              <a:sym typeface="Open Sans"/>
            </a:endParaRPr>
          </a:p>
          <a:p>
            <a:pPr indent="0" lvl="0" marL="0" rtl="0" algn="ctr">
              <a:spcBef>
                <a:spcPts val="0"/>
              </a:spcBef>
              <a:spcAft>
                <a:spcPts val="0"/>
              </a:spcAft>
              <a:buNone/>
            </a:pPr>
            <a:r>
              <a:rPr i="1" lang="en" sz="2200">
                <a:solidFill>
                  <a:srgbClr val="FFFFFF"/>
                </a:solidFill>
                <a:latin typeface="Open Sans"/>
                <a:ea typeface="Open Sans"/>
                <a:cs typeface="Open Sans"/>
                <a:sym typeface="Open Sans"/>
              </a:rPr>
              <a:t>http://mlhlocal.host/citrix-careers</a:t>
            </a:r>
            <a:endParaRPr i="1" sz="2200">
              <a:solidFill>
                <a:srgbClr val="FFFFFF"/>
              </a:solidFill>
              <a:latin typeface="Open Sans"/>
              <a:ea typeface="Open Sans"/>
              <a:cs typeface="Open Sans"/>
              <a:sym typeface="Open Sans"/>
            </a:endParaRPr>
          </a:p>
        </p:txBody>
      </p:sp>
      <p:pic>
        <p:nvPicPr>
          <p:cNvPr id="114" name="Google Shape;114;p16"/>
          <p:cNvPicPr preferRelativeResize="0"/>
          <p:nvPr/>
        </p:nvPicPr>
        <p:blipFill>
          <a:blip r:embed="rId3">
            <a:alphaModFix/>
          </a:blip>
          <a:stretch>
            <a:fillRect/>
          </a:stretch>
        </p:blipFill>
        <p:spPr>
          <a:xfrm>
            <a:off x="2771087" y="955225"/>
            <a:ext cx="3601825" cy="1357900"/>
          </a:xfrm>
          <a:prstGeom prst="rect">
            <a:avLst/>
          </a:prstGeom>
          <a:noFill/>
          <a:ln>
            <a:noFill/>
          </a:ln>
        </p:spPr>
      </p:pic>
      <p:sp>
        <p:nvSpPr>
          <p:cNvPr id="115" name="Google Shape;115;p16"/>
          <p:cNvSpPr txBox="1"/>
          <p:nvPr/>
        </p:nvSpPr>
        <p:spPr>
          <a:xfrm>
            <a:off x="1962875" y="477400"/>
            <a:ext cx="52182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7D48B"/>
                </a:solidFill>
                <a:latin typeface="Open Sans"/>
                <a:ea typeface="Open Sans"/>
                <a:cs typeface="Open Sans"/>
                <a:sym typeface="Open Sans"/>
              </a:rPr>
              <a:t>Presented in partnership by</a:t>
            </a:r>
            <a:endParaRPr i="1" sz="2200">
              <a:solidFill>
                <a:srgbClr val="F7D48B"/>
              </a:solidFill>
              <a:latin typeface="Open Sans"/>
              <a:ea typeface="Open Sans"/>
              <a:cs typeface="Open Sans"/>
              <a:sym typeface="Open Sans"/>
            </a:endParaRPr>
          </a:p>
        </p:txBody>
      </p:sp>
      <p:sp>
        <p:nvSpPr>
          <p:cNvPr id="116" name="Google Shape;116;p16"/>
          <p:cNvSpPr txBox="1"/>
          <p:nvPr/>
        </p:nvSpPr>
        <p:spPr>
          <a:xfrm>
            <a:off x="687300" y="2160300"/>
            <a:ext cx="7769400" cy="3277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solidFill>
                  <a:srgbClr val="FFFFFF"/>
                </a:solidFill>
              </a:rPr>
              <a:t>Citrix powers a better way to work by delivering the experience, security and choice that people and organization need to unlock innovation, engage customers, and be productive – anytime, anywhere.</a:t>
            </a:r>
            <a:endParaRPr>
              <a:solidFill>
                <a:srgbClr val="FFFFFF"/>
              </a:solidFill>
            </a:endParaRPr>
          </a:p>
          <a:p>
            <a:pPr indent="0" lvl="0" marL="0" rtl="0" algn="l">
              <a:spcBef>
                <a:spcPts val="0"/>
              </a:spcBef>
              <a:spcAft>
                <a:spcPts val="0"/>
              </a:spcAft>
              <a:buNone/>
            </a:pPr>
            <a:r>
              <a:t/>
            </a:r>
            <a:endParaRPr sz="2000">
              <a:solidFill>
                <a:srgbClr val="FFFFFF"/>
              </a:solidFill>
            </a:endParaRPr>
          </a:p>
          <a:p>
            <a:pPr indent="0" lvl="0" marL="0" rtl="0" algn="l">
              <a:spcBef>
                <a:spcPts val="0"/>
              </a:spcBef>
              <a:spcAft>
                <a:spcPts val="0"/>
              </a:spcAft>
              <a:buNone/>
            </a:pPr>
            <a:r>
              <a:rPr lang="en" sz="2000">
                <a:solidFill>
                  <a:srgbClr val="FFFFFF"/>
                </a:solidFill>
              </a:rPr>
              <a:t>Their Digital Workspaces combine the apps and files needed to get work done, with access control and endpoint management that offer the contextual, secure, unified experiences organization need to do their best work. </a:t>
            </a:r>
            <a:endParaRPr>
              <a:solidFill>
                <a:srgbClr val="FFFFFF"/>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9" name="Shape 469"/>
        <p:cNvGrpSpPr/>
        <p:nvPr/>
      </p:nvGrpSpPr>
      <p:grpSpPr>
        <a:xfrm>
          <a:off x="0" y="0"/>
          <a:ext cx="0" cy="0"/>
          <a:chOff x="0" y="0"/>
          <a:chExt cx="0" cy="0"/>
        </a:xfrm>
      </p:grpSpPr>
      <p:sp>
        <p:nvSpPr>
          <p:cNvPr id="470" name="Google Shape;470;p5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71" name="Google Shape;471;p52"/>
          <p:cNvSpPr txBox="1"/>
          <p:nvPr/>
        </p:nvSpPr>
        <p:spPr>
          <a:xfrm>
            <a:off x="48176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3</a:t>
            </a:r>
            <a:r>
              <a:rPr lang="en" sz="2000">
                <a:solidFill>
                  <a:schemeClr val="dk1"/>
                </a:solidFill>
                <a:latin typeface="Open Sans"/>
                <a:ea typeface="Open Sans"/>
                <a:cs typeface="Open Sans"/>
                <a:sym typeface="Open Sans"/>
              </a:rPr>
              <a:t> - Stop means that we’ve rotated the whole string on it self, we have no more combinations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72" name="Google Shape;472;p52"/>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6" name="Shape 476"/>
        <p:cNvGrpSpPr/>
        <p:nvPr/>
      </p:nvGrpSpPr>
      <p:grpSpPr>
        <a:xfrm>
          <a:off x="0" y="0"/>
          <a:ext cx="0" cy="0"/>
          <a:chOff x="0" y="0"/>
          <a:chExt cx="0" cy="0"/>
        </a:xfrm>
      </p:grpSpPr>
      <p:sp>
        <p:nvSpPr>
          <p:cNvPr id="477" name="Google Shape;477;p5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78" name="Google Shape;478;p53"/>
          <p:cNvSpPr txBox="1"/>
          <p:nvPr/>
        </p:nvSpPr>
        <p:spPr>
          <a:xfrm>
            <a:off x="48938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6</a:t>
            </a:r>
            <a:r>
              <a:rPr lang="en" sz="2000">
                <a:solidFill>
                  <a:schemeClr val="dk1"/>
                </a:solidFill>
                <a:latin typeface="Open Sans"/>
                <a:ea typeface="Open Sans"/>
                <a:cs typeface="Open Sans"/>
                <a:sym typeface="Open Sans"/>
              </a:rPr>
              <a:t> - If stop is empty, then set it to be the candidate (so we know when to stop)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79" name="Google Shape;479;p53"/>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3" name="Shape 483"/>
        <p:cNvGrpSpPr/>
        <p:nvPr/>
      </p:nvGrpSpPr>
      <p:grpSpPr>
        <a:xfrm>
          <a:off x="0" y="0"/>
          <a:ext cx="0" cy="0"/>
          <a:chOff x="0" y="0"/>
          <a:chExt cx="0" cy="0"/>
        </a:xfrm>
      </p:grpSpPr>
      <p:sp>
        <p:nvSpPr>
          <p:cNvPr id="484" name="Google Shape;484;p5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485" name="Google Shape;485;p54"/>
          <p:cNvSpPr txBox="1"/>
          <p:nvPr/>
        </p:nvSpPr>
        <p:spPr>
          <a:xfrm>
            <a:off x="50462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8</a:t>
            </a:r>
            <a:r>
              <a:rPr lang="en" sz="2000">
                <a:solidFill>
                  <a:schemeClr val="dk1"/>
                </a:solidFill>
                <a:latin typeface="Open Sans"/>
                <a:ea typeface="Open Sans"/>
                <a:cs typeface="Open Sans"/>
                <a:sym typeface="Open Sans"/>
              </a:rPr>
              <a:t> - Begin rotating the string using recursion.</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86" name="Google Shape;486;p54"/>
          <p:cNvPicPr preferRelativeResize="0"/>
          <p:nvPr/>
        </p:nvPicPr>
        <p:blipFill>
          <a:blip r:embed="rId3">
            <a:alphaModFix/>
          </a:blip>
          <a:stretch>
            <a:fillRect/>
          </a:stretch>
        </p:blipFill>
        <p:spPr>
          <a:xfrm>
            <a:off x="166074" y="2317925"/>
            <a:ext cx="4578725" cy="3691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0" name="Shape 490"/>
        <p:cNvGrpSpPr/>
        <p:nvPr/>
      </p:nvGrpSpPr>
      <p:grpSpPr>
        <a:xfrm>
          <a:off x="0" y="0"/>
          <a:ext cx="0" cy="0"/>
          <a:chOff x="0" y="0"/>
          <a:chExt cx="0" cy="0"/>
        </a:xfrm>
      </p:grpSpPr>
      <p:sp>
        <p:nvSpPr>
          <p:cNvPr id="491" name="Google Shape;491;p5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pic>
        <p:nvPicPr>
          <p:cNvPr id="492" name="Google Shape;492;p55"/>
          <p:cNvPicPr preferRelativeResize="0"/>
          <p:nvPr/>
        </p:nvPicPr>
        <p:blipFill>
          <a:blip r:embed="rId3">
            <a:alphaModFix/>
          </a:blip>
          <a:stretch>
            <a:fillRect/>
          </a:stretch>
        </p:blipFill>
        <p:spPr>
          <a:xfrm>
            <a:off x="152400" y="1945250"/>
            <a:ext cx="8839198" cy="286644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6" name="Shape 496"/>
        <p:cNvGrpSpPr/>
        <p:nvPr/>
      </p:nvGrpSpPr>
      <p:grpSpPr>
        <a:xfrm>
          <a:off x="0" y="0"/>
          <a:ext cx="0" cy="0"/>
          <a:chOff x="0" y="0"/>
          <a:chExt cx="0" cy="0"/>
        </a:xfrm>
      </p:grpSpPr>
      <p:sp>
        <p:nvSpPr>
          <p:cNvPr id="497" name="Google Shape;497;p5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498" name="Google Shape;498;p56"/>
          <p:cNvSpPr txBox="1"/>
          <p:nvPr/>
        </p:nvSpPr>
        <p:spPr>
          <a:xfrm>
            <a:off x="507900" y="2846525"/>
            <a:ext cx="81282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First to </a:t>
            </a:r>
            <a:r>
              <a:rPr lang="en" sz="2000">
                <a:solidFill>
                  <a:schemeClr val="dk1"/>
                </a:solidFill>
                <a:latin typeface="Open Sans"/>
                <a:ea typeface="Open Sans"/>
                <a:cs typeface="Open Sans"/>
                <a:sym typeface="Open Sans"/>
              </a:rPr>
              <a:t>shortcut</a:t>
            </a:r>
            <a:r>
              <a:rPr lang="en" sz="2000">
                <a:solidFill>
                  <a:schemeClr val="dk1"/>
                </a:solidFill>
                <a:latin typeface="Open Sans"/>
                <a:ea typeface="Open Sans"/>
                <a:cs typeface="Open Sans"/>
                <a:sym typeface="Open Sans"/>
              </a:rPr>
              <a:t> the algorithm we ensure the length are the same.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Next, we </a:t>
            </a:r>
            <a:r>
              <a:rPr lang="en" sz="2000" u="sng">
                <a:solidFill>
                  <a:schemeClr val="dk1"/>
                </a:solidFill>
                <a:latin typeface="Open Sans"/>
                <a:ea typeface="Open Sans"/>
                <a:cs typeface="Open Sans"/>
                <a:sym typeface="Open Sans"/>
              </a:rPr>
              <a:t>double</a:t>
            </a:r>
            <a:r>
              <a:rPr lang="en" sz="2000">
                <a:solidFill>
                  <a:schemeClr val="dk1"/>
                </a:solidFill>
                <a:latin typeface="Open Sans"/>
                <a:ea typeface="Open Sans"/>
                <a:cs typeface="Open Sans"/>
                <a:sym typeface="Open Sans"/>
              </a:rPr>
              <a:t> the original string and check whether the candidate string is inside. Why do we need to double it?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499" name="Google Shape;499;p56"/>
          <p:cNvPicPr preferRelativeResize="0"/>
          <p:nvPr/>
        </p:nvPicPr>
        <p:blipFill>
          <a:blip r:embed="rId3">
            <a:alphaModFix/>
          </a:blip>
          <a:stretch>
            <a:fillRect/>
          </a:stretch>
        </p:blipFill>
        <p:spPr>
          <a:xfrm>
            <a:off x="1614188" y="1637400"/>
            <a:ext cx="5900426" cy="191345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3" name="Shape 503"/>
        <p:cNvGrpSpPr/>
        <p:nvPr/>
      </p:nvGrpSpPr>
      <p:grpSpPr>
        <a:xfrm>
          <a:off x="0" y="0"/>
          <a:ext cx="0" cy="0"/>
          <a:chOff x="0" y="0"/>
          <a:chExt cx="0" cy="0"/>
        </a:xfrm>
      </p:grpSpPr>
      <p:sp>
        <p:nvSpPr>
          <p:cNvPr id="504" name="Google Shape;504;p5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505" name="Google Shape;505;p57"/>
          <p:cNvSpPr txBox="1"/>
          <p:nvPr/>
        </p:nvSpPr>
        <p:spPr>
          <a:xfrm>
            <a:off x="1391700" y="2162400"/>
            <a:ext cx="63606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is much more simple (only one line!)</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does not require recursion </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1 is </a:t>
            </a:r>
            <a:r>
              <a:rPr i="1" lang="en" sz="2000">
                <a:solidFill>
                  <a:schemeClr val="dk1"/>
                </a:solidFill>
                <a:latin typeface="Open Sans"/>
                <a:ea typeface="Open Sans"/>
                <a:cs typeface="Open Sans"/>
                <a:sym typeface="Open Sans"/>
              </a:rPr>
              <a:t>very</a:t>
            </a:r>
            <a:r>
              <a:rPr lang="en" sz="2000">
                <a:solidFill>
                  <a:schemeClr val="dk1"/>
                </a:solidFill>
                <a:latin typeface="Open Sans"/>
                <a:ea typeface="Open Sans"/>
                <a:cs typeface="Open Sans"/>
                <a:sym typeface="Open Sans"/>
              </a:rPr>
              <a:t> prone to human error</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leverages Python’s built in API</a:t>
            </a:r>
            <a:endParaRPr sz="2000">
              <a:solidFill>
                <a:schemeClr val="dk1"/>
              </a:solidFill>
              <a:latin typeface="Open Sans"/>
              <a:ea typeface="Open Sans"/>
              <a:cs typeface="Open Sans"/>
              <a:sym typeface="Open Sans"/>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58"/>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Zig-Zag Arrays</a:t>
            </a:r>
            <a:endParaRPr/>
          </a:p>
        </p:txBody>
      </p:sp>
      <p:sp>
        <p:nvSpPr>
          <p:cNvPr id="511" name="Google Shape;511;p58"/>
          <p:cNvSpPr txBox="1"/>
          <p:nvPr/>
        </p:nvSpPr>
        <p:spPr>
          <a:xfrm>
            <a:off x="282900" y="1776300"/>
            <a:ext cx="37728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an array with distinct elements and sorts them in a zig-zag fashion. (ie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a &lt; b &gt; c &lt; d &gt; e &lt; f)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512" name="Google Shape;512;p58"/>
          <p:cNvSpPr txBox="1"/>
          <p:nvPr/>
        </p:nvSpPr>
        <p:spPr>
          <a:xfrm>
            <a:off x="4690875" y="227038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513" name="Google Shape;513;p58"/>
          <p:cNvGrpSpPr/>
          <p:nvPr/>
        </p:nvGrpSpPr>
        <p:grpSpPr>
          <a:xfrm>
            <a:off x="4142089" y="1762502"/>
            <a:ext cx="4582600" cy="3075933"/>
            <a:chOff x="1248950" y="4479479"/>
            <a:chExt cx="4083950" cy="1885803"/>
          </a:xfrm>
        </p:grpSpPr>
        <p:grpSp>
          <p:nvGrpSpPr>
            <p:cNvPr id="514" name="Google Shape;514;p58"/>
            <p:cNvGrpSpPr/>
            <p:nvPr/>
          </p:nvGrpSpPr>
          <p:grpSpPr>
            <a:xfrm>
              <a:off x="1248950" y="4479479"/>
              <a:ext cx="4083950" cy="1885803"/>
              <a:chOff x="1248950" y="4479479"/>
              <a:chExt cx="4083950" cy="1885803"/>
            </a:xfrm>
          </p:grpSpPr>
          <p:sp>
            <p:nvSpPr>
              <p:cNvPr id="515" name="Google Shape;515;p5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5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5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18" name="Google Shape;518;p5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5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5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21" name="Google Shape;521;p58"/>
          <p:cNvGrpSpPr/>
          <p:nvPr/>
        </p:nvGrpSpPr>
        <p:grpSpPr>
          <a:xfrm>
            <a:off x="4206047" y="2098515"/>
            <a:ext cx="4468915" cy="2674763"/>
            <a:chOff x="1464738" y="2582325"/>
            <a:chExt cx="3983700" cy="4953264"/>
          </a:xfrm>
        </p:grpSpPr>
        <p:sp>
          <p:nvSpPr>
            <p:cNvPr id="522" name="Google Shape;522;p5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zigzag([4, 3, 7, 8, 6, 2, 1])</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(can be different order)</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[3, 7, 4, 8, 2, 6, 1]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zigzag([1, 4, 3, 2])</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(can be different order)</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[1, 4, 2, 3]</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523" name="Google Shape;523;p5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7" name="Shape 527"/>
        <p:cNvGrpSpPr/>
        <p:nvPr/>
      </p:nvGrpSpPr>
      <p:grpSpPr>
        <a:xfrm>
          <a:off x="0" y="0"/>
          <a:ext cx="0" cy="0"/>
          <a:chOff x="0" y="0"/>
          <a:chExt cx="0" cy="0"/>
        </a:xfrm>
      </p:grpSpPr>
      <p:sp>
        <p:nvSpPr>
          <p:cNvPr id="528" name="Google Shape;528;p5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529" name="Google Shape;529;p59"/>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sp>
        <p:nvSpPr>
          <p:cNvPr id="530" name="Google Shape;530;p59"/>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pic>
        <p:nvPicPr>
          <p:cNvPr id="531" name="Google Shape;531;p59"/>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5" name="Shape 535"/>
        <p:cNvGrpSpPr/>
        <p:nvPr/>
      </p:nvGrpSpPr>
      <p:grpSpPr>
        <a:xfrm>
          <a:off x="0" y="0"/>
          <a:ext cx="0" cy="0"/>
          <a:chOff x="0" y="0"/>
          <a:chExt cx="0" cy="0"/>
        </a:xfrm>
      </p:grpSpPr>
      <p:sp>
        <p:nvSpPr>
          <p:cNvPr id="536" name="Google Shape;536;p6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pic>
        <p:nvPicPr>
          <p:cNvPr id="537" name="Google Shape;537;p60"/>
          <p:cNvPicPr preferRelativeResize="0"/>
          <p:nvPr/>
        </p:nvPicPr>
        <p:blipFill>
          <a:blip r:embed="rId3">
            <a:alphaModFix/>
          </a:blip>
          <a:stretch>
            <a:fillRect/>
          </a:stretch>
        </p:blipFill>
        <p:spPr>
          <a:xfrm>
            <a:off x="1539400" y="1667225"/>
            <a:ext cx="6063056" cy="51907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1" name="Shape 541"/>
        <p:cNvGrpSpPr/>
        <p:nvPr/>
      </p:nvGrpSpPr>
      <p:grpSpPr>
        <a:xfrm>
          <a:off x="0" y="0"/>
          <a:ext cx="0" cy="0"/>
          <a:chOff x="0" y="0"/>
          <a:chExt cx="0" cy="0"/>
        </a:xfrm>
      </p:grpSpPr>
      <p:sp>
        <p:nvSpPr>
          <p:cNvPr id="542" name="Google Shape;542;p6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43" name="Google Shape;543;p61"/>
          <p:cNvSpPr txBox="1"/>
          <p:nvPr/>
        </p:nvSpPr>
        <p:spPr>
          <a:xfrm>
            <a:off x="4960225" y="2574525"/>
            <a:ext cx="39567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Swap function is a helper we can use to swap array elements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44" name="Google Shape;544;p61"/>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0" name="Shape 120"/>
        <p:cNvGrpSpPr/>
        <p:nvPr/>
      </p:nvGrpSpPr>
      <p:grpSpPr>
        <a:xfrm>
          <a:off x="0" y="0"/>
          <a:ext cx="0" cy="0"/>
          <a:chOff x="0" y="0"/>
          <a:chExt cx="0" cy="0"/>
        </a:xfrm>
      </p:grpSpPr>
      <p:sp>
        <p:nvSpPr>
          <p:cNvPr id="121" name="Google Shape;121;p17"/>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will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122" name="Google Shape;122;p17"/>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123" name="Google Shape;123;p17"/>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124" name="Google Shape;124;p17"/>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125" name="Google Shape;125;p17"/>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Best practices for technical interviews.</a:t>
            </a:r>
            <a:endParaRPr sz="2400">
              <a:solidFill>
                <a:srgbClr val="353535"/>
              </a:solidFill>
              <a:latin typeface="Open Sans"/>
              <a:ea typeface="Open Sans"/>
              <a:cs typeface="Open Sans"/>
              <a:sym typeface="Open Sans"/>
            </a:endParaRPr>
          </a:p>
        </p:txBody>
      </p:sp>
      <p:sp>
        <p:nvSpPr>
          <p:cNvPr id="126" name="Google Shape;126;p17"/>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How to solve several common technical interview questions.</a:t>
            </a:r>
            <a:endParaRPr sz="2400">
              <a:solidFill>
                <a:srgbClr val="353535"/>
              </a:solidFill>
              <a:latin typeface="Open Sans"/>
              <a:ea typeface="Open Sans"/>
              <a:cs typeface="Open Sans"/>
              <a:sym typeface="Open Sans"/>
            </a:endParaRPr>
          </a:p>
        </p:txBody>
      </p:sp>
      <p:sp>
        <p:nvSpPr>
          <p:cNvPr id="127" name="Google Shape;127;p17"/>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Where to go for more practice. </a:t>
            </a:r>
            <a:endParaRPr sz="2400">
              <a:solidFill>
                <a:srgbClr val="353535"/>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8" name="Shape 548"/>
        <p:cNvGrpSpPr/>
        <p:nvPr/>
      </p:nvGrpSpPr>
      <p:grpSpPr>
        <a:xfrm>
          <a:off x="0" y="0"/>
          <a:ext cx="0" cy="0"/>
          <a:chOff x="0" y="0"/>
          <a:chExt cx="0" cy="0"/>
        </a:xfrm>
      </p:grpSpPr>
      <p:sp>
        <p:nvSpPr>
          <p:cNvPr id="549" name="Google Shape;549;p6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50" name="Google Shape;550;p62"/>
          <p:cNvSpPr txBox="1"/>
          <p:nvPr/>
        </p:nvSpPr>
        <p:spPr>
          <a:xfrm>
            <a:off x="4853500" y="2574525"/>
            <a:ext cx="4139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5</a:t>
            </a:r>
            <a:r>
              <a:rPr lang="en" sz="2000">
                <a:solidFill>
                  <a:schemeClr val="dk1"/>
                </a:solidFill>
                <a:latin typeface="Open Sans"/>
                <a:ea typeface="Open Sans"/>
                <a:cs typeface="Open Sans"/>
                <a:sym typeface="Open Sans"/>
              </a:rPr>
              <a:t> - is where we sort the array. We can use any sorting algorithm but assume nlogn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51" name="Google Shape;551;p62"/>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5" name="Shape 555"/>
        <p:cNvGrpSpPr/>
        <p:nvPr/>
      </p:nvGrpSpPr>
      <p:grpSpPr>
        <a:xfrm>
          <a:off x="0" y="0"/>
          <a:ext cx="0" cy="0"/>
          <a:chOff x="0" y="0"/>
          <a:chExt cx="0" cy="0"/>
        </a:xfrm>
      </p:grpSpPr>
      <p:sp>
        <p:nvSpPr>
          <p:cNvPr id="556" name="Google Shape;556;p6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57" name="Google Shape;557;p63"/>
          <p:cNvSpPr txBox="1"/>
          <p:nvPr/>
        </p:nvSpPr>
        <p:spPr>
          <a:xfrm>
            <a:off x="4863675" y="2650725"/>
            <a:ext cx="41292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6-9 - </a:t>
            </a:r>
            <a:r>
              <a:rPr lang="en" sz="2000">
                <a:solidFill>
                  <a:schemeClr val="dk1"/>
                </a:solidFill>
                <a:latin typeface="Open Sans"/>
                <a:ea typeface="Open Sans"/>
                <a:cs typeface="Open Sans"/>
                <a:sym typeface="Open Sans"/>
              </a:rPr>
              <a:t>Using a while loop, we can iterate through the </a:t>
            </a:r>
            <a:r>
              <a:rPr lang="en" sz="2000" u="sng">
                <a:solidFill>
                  <a:schemeClr val="dk1"/>
                </a:solidFill>
                <a:latin typeface="Open Sans"/>
                <a:ea typeface="Open Sans"/>
                <a:cs typeface="Open Sans"/>
                <a:sym typeface="Open Sans"/>
              </a:rPr>
              <a:t>sorted</a:t>
            </a:r>
            <a:r>
              <a:rPr lang="en" sz="2000">
                <a:solidFill>
                  <a:schemeClr val="dk1"/>
                </a:solidFill>
                <a:latin typeface="Open Sans"/>
                <a:ea typeface="Open Sans"/>
                <a:cs typeface="Open Sans"/>
                <a:sym typeface="Open Sans"/>
              </a:rPr>
              <a:t> array started at index 1, we swap higher to lower and skip by two. This ensures that we have zig-zag arrays.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58" name="Google Shape;558;p63"/>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2" name="Shape 562"/>
        <p:cNvGrpSpPr/>
        <p:nvPr/>
      </p:nvGrpSpPr>
      <p:grpSpPr>
        <a:xfrm>
          <a:off x="0" y="0"/>
          <a:ext cx="0" cy="0"/>
          <a:chOff x="0" y="0"/>
          <a:chExt cx="0" cy="0"/>
        </a:xfrm>
      </p:grpSpPr>
      <p:sp>
        <p:nvSpPr>
          <p:cNvPr id="563" name="Google Shape;563;p6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a:t>
            </a:r>
            <a:endParaRPr/>
          </a:p>
        </p:txBody>
      </p:sp>
      <p:sp>
        <p:nvSpPr>
          <p:cNvPr id="564" name="Google Shape;564;p64"/>
          <p:cNvSpPr txBox="1"/>
          <p:nvPr/>
        </p:nvSpPr>
        <p:spPr>
          <a:xfrm>
            <a:off x="4847750"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This is a very simple approach but what is the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(nlogn because of sorting)</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565" name="Google Shape;565;p64"/>
          <p:cNvPicPr preferRelativeResize="0"/>
          <p:nvPr/>
        </p:nvPicPr>
        <p:blipFill>
          <a:blip r:embed="rId3">
            <a:alphaModFix/>
          </a:blip>
          <a:stretch>
            <a:fillRect/>
          </a:stretch>
        </p:blipFill>
        <p:spPr>
          <a:xfrm>
            <a:off x="233500" y="2574525"/>
            <a:ext cx="4217199" cy="3610474"/>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sp>
        <p:nvSpPr>
          <p:cNvPr id="570" name="Google Shape;570;p6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pic>
        <p:nvPicPr>
          <p:cNvPr id="571" name="Google Shape;571;p65"/>
          <p:cNvPicPr preferRelativeResize="0"/>
          <p:nvPr/>
        </p:nvPicPr>
        <p:blipFill>
          <a:blip r:embed="rId3">
            <a:alphaModFix/>
          </a:blip>
          <a:stretch>
            <a:fillRect/>
          </a:stretch>
        </p:blipFill>
        <p:spPr>
          <a:xfrm>
            <a:off x="1574638" y="1609300"/>
            <a:ext cx="5992563" cy="47603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5" name="Shape 575"/>
        <p:cNvGrpSpPr/>
        <p:nvPr/>
      </p:nvGrpSpPr>
      <p:grpSpPr>
        <a:xfrm>
          <a:off x="0" y="0"/>
          <a:ext cx="0" cy="0"/>
          <a:chOff x="0" y="0"/>
          <a:chExt cx="0" cy="0"/>
        </a:xfrm>
      </p:grpSpPr>
      <p:sp>
        <p:nvSpPr>
          <p:cNvPr id="576" name="Google Shape;576;p6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77" name="Google Shape;577;p66"/>
          <p:cNvSpPr txBox="1"/>
          <p:nvPr/>
        </p:nvSpPr>
        <p:spPr>
          <a:xfrm>
            <a:off x="217024" y="2527063"/>
            <a:ext cx="477370" cy="39907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78" name="Google Shape;578;p66"/>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79" name="Google Shape;579;p66"/>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2: Flag true indicates relation "&lt;" is expected, else "&gt;" is expected. The first expected relation is "&lt;"</a:t>
            </a:r>
            <a:endParaRPr sz="2000">
              <a:solidFill>
                <a:schemeClr val="dk1"/>
              </a:solidFill>
              <a:latin typeface="Open Sans"/>
              <a:ea typeface="Open Sans"/>
              <a:cs typeface="Open Sans"/>
              <a:sym typeface="Open Sans"/>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83" name="Shape 583"/>
        <p:cNvGrpSpPr/>
        <p:nvPr/>
      </p:nvGrpSpPr>
      <p:grpSpPr>
        <a:xfrm>
          <a:off x="0" y="0"/>
          <a:ext cx="0" cy="0"/>
          <a:chOff x="0" y="0"/>
          <a:chExt cx="0" cy="0"/>
        </a:xfrm>
      </p:grpSpPr>
      <p:sp>
        <p:nvSpPr>
          <p:cNvPr id="584" name="Google Shape;584;p6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85" name="Google Shape;585;p67"/>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86" name="Google Shape;586;p67"/>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87" name="Google Shape;587;p67"/>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The for-loop iterates through the array, but what does it do? </a:t>
            </a:r>
            <a:endParaRPr sz="2000">
              <a:solidFill>
                <a:schemeClr val="dk1"/>
              </a:solidFill>
              <a:latin typeface="Open Sans"/>
              <a:ea typeface="Open Sans"/>
              <a:cs typeface="Open Sans"/>
              <a:sym typeface="Open Sans"/>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1" name="Shape 591"/>
        <p:cNvGrpSpPr/>
        <p:nvPr/>
      </p:nvGrpSpPr>
      <p:grpSpPr>
        <a:xfrm>
          <a:off x="0" y="0"/>
          <a:ext cx="0" cy="0"/>
          <a:chOff x="0" y="0"/>
          <a:chExt cx="0" cy="0"/>
        </a:xfrm>
      </p:grpSpPr>
      <p:sp>
        <p:nvSpPr>
          <p:cNvPr id="592" name="Google Shape;592;p6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593" name="Google Shape;593;p68"/>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594" name="Google Shape;594;p68"/>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595" name="Google Shape;595;p68"/>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The for loop checks the flag and sees what relation is needed. </a:t>
            </a:r>
            <a:endParaRPr sz="2000">
              <a:solidFill>
                <a:schemeClr val="dk1"/>
              </a:solidFill>
              <a:latin typeface="Open Sans"/>
              <a:ea typeface="Open Sans"/>
              <a:cs typeface="Open Sans"/>
              <a:sym typeface="Open Sans"/>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sp>
        <p:nvSpPr>
          <p:cNvPr id="600" name="Google Shape;600;p6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01" name="Google Shape;601;p69"/>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02" name="Google Shape;602;p69"/>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03" name="Google Shape;603;p69"/>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5 checks to see if the number at position i + 1 is not the intended flag, if it that is true then swap the numbers. </a:t>
            </a:r>
            <a:endParaRPr sz="2000">
              <a:solidFill>
                <a:schemeClr val="dk1"/>
              </a:solidFill>
              <a:latin typeface="Open Sans"/>
              <a:ea typeface="Open Sans"/>
              <a:cs typeface="Open Sans"/>
              <a:sym typeface="Open Sans"/>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7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09" name="Google Shape;609;p70"/>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10" name="Google Shape;610;p70"/>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11" name="Google Shape;611;p70"/>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8 does the same thing as Line 5 but for the opposite relation</a:t>
            </a:r>
            <a:endParaRPr sz="2000">
              <a:solidFill>
                <a:schemeClr val="dk1"/>
              </a:solidFill>
              <a:latin typeface="Open Sans"/>
              <a:ea typeface="Open Sans"/>
              <a:cs typeface="Open Sans"/>
              <a:sym typeface="Open Sans"/>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7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617" name="Google Shape;617;p71"/>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18" name="Google Shape;618;p71"/>
          <p:cNvPicPr preferRelativeResize="0"/>
          <p:nvPr/>
        </p:nvPicPr>
        <p:blipFill>
          <a:blip r:embed="rId3">
            <a:alphaModFix/>
          </a:blip>
          <a:stretch>
            <a:fillRect/>
          </a:stretch>
        </p:blipFill>
        <p:spPr>
          <a:xfrm>
            <a:off x="124351" y="1878325"/>
            <a:ext cx="5158224" cy="4097574"/>
          </a:xfrm>
          <a:prstGeom prst="rect">
            <a:avLst/>
          </a:prstGeom>
          <a:noFill/>
          <a:ln>
            <a:noFill/>
          </a:ln>
        </p:spPr>
      </p:pic>
      <p:sp>
        <p:nvSpPr>
          <p:cNvPr id="619" name="Google Shape;619;p71"/>
          <p:cNvSpPr txBox="1"/>
          <p:nvPr/>
        </p:nvSpPr>
        <p:spPr>
          <a:xfrm>
            <a:off x="5175825" y="225017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Line 10 flips the relation so that we can zig-zag. </a:t>
            </a:r>
            <a:endParaRPr sz="2000">
              <a:solidFill>
                <a:schemeClr val="dk1"/>
              </a:solidFill>
              <a:latin typeface="Open Sans"/>
              <a:ea typeface="Open Sans"/>
              <a:cs typeface="Open Sans"/>
              <a:sym typeface="Open Sans"/>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1" name="Shape 131"/>
        <p:cNvGrpSpPr/>
        <p:nvPr/>
      </p:nvGrpSpPr>
      <p:grpSpPr>
        <a:xfrm>
          <a:off x="0" y="0"/>
          <a:ext cx="0" cy="0"/>
          <a:chOff x="0" y="0"/>
          <a:chExt cx="0" cy="0"/>
        </a:xfrm>
      </p:grpSpPr>
      <p:pic>
        <p:nvPicPr>
          <p:cNvPr id="132" name="Google Shape;132;p18"/>
          <p:cNvPicPr preferRelativeResize="0"/>
          <p:nvPr/>
        </p:nvPicPr>
        <p:blipFill>
          <a:blip r:embed="rId3">
            <a:alphaModFix/>
          </a:blip>
          <a:stretch>
            <a:fillRect/>
          </a:stretch>
        </p:blipFill>
        <p:spPr>
          <a:xfrm>
            <a:off x="2067850" y="2326308"/>
            <a:ext cx="390525" cy="2286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7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625" name="Google Shape;625;p72"/>
          <p:cNvSpPr txBox="1"/>
          <p:nvPr/>
        </p:nvSpPr>
        <p:spPr>
          <a:xfrm>
            <a:off x="1451675" y="2294450"/>
            <a:ext cx="62385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does not require O(nlogn) sorting</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iterates through the array only once</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has complexity of O(n)</a:t>
            </a:r>
            <a:endParaRPr sz="2000">
              <a:solidFill>
                <a:schemeClr val="dk1"/>
              </a:solidFill>
              <a:latin typeface="Open Sans"/>
              <a:ea typeface="Open Sans"/>
              <a:cs typeface="Open Sans"/>
              <a:sym typeface="Open Sans"/>
            </a:endParaRPr>
          </a:p>
          <a:p>
            <a:pPr indent="-355600" lvl="0" marL="457200" rtl="0" algn="l">
              <a:lnSpc>
                <a:spcPct val="20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using O(1) memory (auxiliary space)</a:t>
            </a:r>
            <a:endParaRPr sz="2000">
              <a:solidFill>
                <a:schemeClr val="dk1"/>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9" name="Shape 629"/>
        <p:cNvGrpSpPr/>
        <p:nvPr/>
      </p:nvGrpSpPr>
      <p:grpSpPr>
        <a:xfrm>
          <a:off x="0" y="0"/>
          <a:ext cx="0" cy="0"/>
          <a:chOff x="0" y="0"/>
          <a:chExt cx="0" cy="0"/>
        </a:xfrm>
      </p:grpSpPr>
      <p:sp>
        <p:nvSpPr>
          <p:cNvPr id="630" name="Google Shape;630;p73"/>
          <p:cNvSpPr txBox="1"/>
          <p:nvPr>
            <p:ph type="title"/>
          </p:nvPr>
        </p:nvSpPr>
        <p:spPr>
          <a:xfrm>
            <a:off x="282900" y="800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Pythagorean Triplet</a:t>
            </a:r>
            <a:endParaRPr/>
          </a:p>
        </p:txBody>
      </p:sp>
      <p:sp>
        <p:nvSpPr>
          <p:cNvPr id="631" name="Google Shape;631;p73"/>
          <p:cNvSpPr txBox="1"/>
          <p:nvPr/>
        </p:nvSpPr>
        <p:spPr>
          <a:xfrm>
            <a:off x="213075" y="1970225"/>
            <a:ext cx="3909300" cy="3319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an array of elements and returns “Yes” if there is a pythagorean triplet ((a, b, c) that satisfies a</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 b</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 c</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“No” otherwise.</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Time: 35 minutes</a:t>
            </a:r>
            <a:endParaRPr b="1" sz="2000">
              <a:solidFill>
                <a:schemeClr val="dk1"/>
              </a:solidFill>
              <a:latin typeface="Open Sans"/>
              <a:ea typeface="Open Sans"/>
              <a:cs typeface="Open Sans"/>
              <a:sym typeface="Open Sans"/>
            </a:endParaRPr>
          </a:p>
        </p:txBody>
      </p:sp>
      <p:sp>
        <p:nvSpPr>
          <p:cNvPr id="632" name="Google Shape;632;p73"/>
          <p:cNvSpPr txBox="1"/>
          <p:nvPr/>
        </p:nvSpPr>
        <p:spPr>
          <a:xfrm>
            <a:off x="4827275" y="3788037"/>
            <a:ext cx="385800" cy="2060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nvGrpSpPr>
          <p:cNvPr id="633" name="Google Shape;633;p73"/>
          <p:cNvGrpSpPr/>
          <p:nvPr/>
        </p:nvGrpSpPr>
        <p:grpSpPr>
          <a:xfrm>
            <a:off x="4285589" y="1891040"/>
            <a:ext cx="4582600" cy="3075933"/>
            <a:chOff x="1248950" y="4479479"/>
            <a:chExt cx="4083950" cy="1885803"/>
          </a:xfrm>
        </p:grpSpPr>
        <p:grpSp>
          <p:nvGrpSpPr>
            <p:cNvPr id="634" name="Google Shape;634;p73"/>
            <p:cNvGrpSpPr/>
            <p:nvPr/>
          </p:nvGrpSpPr>
          <p:grpSpPr>
            <a:xfrm>
              <a:off x="1248950" y="4479479"/>
              <a:ext cx="4083950" cy="1885803"/>
              <a:chOff x="1248950" y="4479479"/>
              <a:chExt cx="4083950" cy="1885803"/>
            </a:xfrm>
          </p:grpSpPr>
          <p:sp>
            <p:nvSpPr>
              <p:cNvPr id="635" name="Google Shape;635;p73"/>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73"/>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73"/>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38" name="Google Shape;638;p73"/>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73"/>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73"/>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1" name="Google Shape;641;p73"/>
          <p:cNvGrpSpPr/>
          <p:nvPr/>
        </p:nvGrpSpPr>
        <p:grpSpPr>
          <a:xfrm>
            <a:off x="4293347" y="2292677"/>
            <a:ext cx="4518015" cy="2674300"/>
            <a:chOff x="1420969" y="131422"/>
            <a:chExt cx="4027469" cy="4952408"/>
          </a:xfrm>
        </p:grpSpPr>
        <p:sp>
          <p:nvSpPr>
            <p:cNvPr id="642" name="Google Shape;642;p73"/>
            <p:cNvSpPr txBox="1"/>
            <p:nvPr/>
          </p:nvSpPr>
          <p:spPr>
            <a:xfrm>
              <a:off x="1850538" y="131430"/>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triplet</a:t>
              </a:r>
              <a:r>
                <a:rPr lang="en">
                  <a:solidFill>
                    <a:srgbClr val="EAEAEA"/>
                  </a:solidFill>
                  <a:latin typeface="Consolas"/>
                  <a:ea typeface="Consolas"/>
                  <a:cs typeface="Consolas"/>
                  <a:sym typeface="Consolas"/>
                </a:rPr>
                <a:t>(</a:t>
              </a:r>
              <a:r>
                <a:rPr lang="en">
                  <a:solidFill>
                    <a:srgbClr val="EAEAEA"/>
                  </a:solidFill>
                  <a:latin typeface="Consolas"/>
                  <a:ea typeface="Consolas"/>
                  <a:cs typeface="Consolas"/>
                  <a:sym typeface="Consolas"/>
                </a:rPr>
                <a:t>[3, 1, 4, 6, 5]</a:t>
              </a:r>
              <a:r>
                <a:rPr lang="en">
                  <a:solidFill>
                    <a:srgbClr val="EAEAEA"/>
                  </a:solidFill>
                  <a:latin typeface="Consolas"/>
                  <a:ea typeface="Consolas"/>
                  <a:cs typeface="Consolas"/>
                  <a:sym typeface="Consolas"/>
                </a:rPr>
                <a:t>)</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Yes</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triplet([10, 4, 6, 12, 5])</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No</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643" name="Google Shape;643;p73"/>
            <p:cNvSpPr txBox="1"/>
            <p:nvPr/>
          </p:nvSpPr>
          <p:spPr>
            <a:xfrm>
              <a:off x="1420969" y="131422"/>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7" name="Shape 647"/>
        <p:cNvGrpSpPr/>
        <p:nvPr/>
      </p:nvGrpSpPr>
      <p:grpSpPr>
        <a:xfrm>
          <a:off x="0" y="0"/>
          <a:ext cx="0" cy="0"/>
          <a:chOff x="0" y="0"/>
          <a:chExt cx="0" cy="0"/>
        </a:xfrm>
      </p:grpSpPr>
      <p:sp>
        <p:nvSpPr>
          <p:cNvPr id="648" name="Google Shape;648;p7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Time's Up! </a:t>
            </a:r>
            <a:endParaRPr/>
          </a:p>
        </p:txBody>
      </p:sp>
      <p:sp>
        <p:nvSpPr>
          <p:cNvPr id="649" name="Google Shape;649;p74"/>
          <p:cNvSpPr txBox="1"/>
          <p:nvPr/>
        </p:nvSpPr>
        <p:spPr>
          <a:xfrm>
            <a:off x="266675" y="1792850"/>
            <a:ext cx="8608500" cy="7836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rgbClr val="5EA5E5"/>
                </a:solidFill>
                <a:latin typeface="Open Sans"/>
                <a:ea typeface="Open Sans"/>
                <a:cs typeface="Open Sans"/>
                <a:sym typeface="Open Sans"/>
              </a:rPr>
              <a:t>Does anyone want to share their solution? </a:t>
            </a:r>
            <a:endParaRPr b="1" sz="3000">
              <a:latin typeface="Open Sans"/>
              <a:ea typeface="Open Sans"/>
              <a:cs typeface="Open Sans"/>
              <a:sym typeface="Open Sans"/>
            </a:endParaRPr>
          </a:p>
        </p:txBody>
      </p:sp>
      <p:sp>
        <p:nvSpPr>
          <p:cNvPr id="650" name="Google Shape;650;p74"/>
          <p:cNvSpPr txBox="1"/>
          <p:nvPr/>
        </p:nvSpPr>
        <p:spPr>
          <a:xfrm>
            <a:off x="447700" y="3007113"/>
            <a:ext cx="5555700" cy="2715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Share your repl.it URL and then we'll discuss!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Max time: 5 minutes </a:t>
            </a:r>
            <a:endParaRPr b="1" sz="2000">
              <a:solidFill>
                <a:schemeClr val="dk1"/>
              </a:solidFill>
              <a:latin typeface="Open Sans"/>
              <a:ea typeface="Open Sans"/>
              <a:cs typeface="Open Sans"/>
              <a:sym typeface="Open Sans"/>
            </a:endParaRPr>
          </a:p>
        </p:txBody>
      </p:sp>
      <p:pic>
        <p:nvPicPr>
          <p:cNvPr id="651" name="Google Shape;651;p74"/>
          <p:cNvPicPr preferRelativeResize="0"/>
          <p:nvPr/>
        </p:nvPicPr>
        <p:blipFill>
          <a:blip r:embed="rId3">
            <a:alphaModFix/>
          </a:blip>
          <a:stretch>
            <a:fillRect/>
          </a:stretch>
        </p:blipFill>
        <p:spPr>
          <a:xfrm>
            <a:off x="6046175" y="3064463"/>
            <a:ext cx="2600876" cy="26008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5" name="Shape 655"/>
        <p:cNvGrpSpPr/>
        <p:nvPr/>
      </p:nvGrpSpPr>
      <p:grpSpPr>
        <a:xfrm>
          <a:off x="0" y="0"/>
          <a:ext cx="0" cy="0"/>
          <a:chOff x="0" y="0"/>
          <a:chExt cx="0" cy="0"/>
        </a:xfrm>
      </p:grpSpPr>
      <p:sp>
        <p:nvSpPr>
          <p:cNvPr id="656" name="Google Shape;656;p7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#1</a:t>
            </a:r>
            <a:endParaRPr/>
          </a:p>
        </p:txBody>
      </p:sp>
      <p:sp>
        <p:nvSpPr>
          <p:cNvPr id="657" name="Google Shape;657;p75"/>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658" name="Google Shape;658;p75"/>
          <p:cNvPicPr preferRelativeResize="0"/>
          <p:nvPr/>
        </p:nvPicPr>
        <p:blipFill>
          <a:blip r:embed="rId3">
            <a:alphaModFix/>
          </a:blip>
          <a:stretch>
            <a:fillRect/>
          </a:stretch>
        </p:blipFill>
        <p:spPr>
          <a:xfrm>
            <a:off x="1591161" y="1644050"/>
            <a:ext cx="5959521" cy="476034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62" name="Shape 662"/>
        <p:cNvGrpSpPr/>
        <p:nvPr/>
      </p:nvGrpSpPr>
      <p:grpSpPr>
        <a:xfrm>
          <a:off x="0" y="0"/>
          <a:ext cx="0" cy="0"/>
          <a:chOff x="0" y="0"/>
          <a:chExt cx="0" cy="0"/>
        </a:xfrm>
      </p:grpSpPr>
      <p:sp>
        <p:nvSpPr>
          <p:cNvPr id="663" name="Google Shape;663;p7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64" name="Google Shape;664;p76"/>
          <p:cNvSpPr txBox="1"/>
          <p:nvPr/>
        </p:nvSpPr>
        <p:spPr>
          <a:xfrm>
            <a:off x="217024" y="2527063"/>
            <a:ext cx="477370" cy="3990735"/>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65" name="Google Shape;665;p76"/>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Naive method </a:t>
            </a:r>
            <a:r>
              <a:rPr lang="en" sz="2000">
                <a:solidFill>
                  <a:schemeClr val="dk1"/>
                </a:solidFill>
                <a:latin typeface="Open Sans"/>
                <a:ea typeface="Open Sans"/>
                <a:cs typeface="Open Sans"/>
                <a:sym typeface="Open Sans"/>
              </a:rPr>
              <a:t>- create 3 for loops and try all the possible combinations</a:t>
            </a:r>
            <a:endParaRPr sz="2200">
              <a:solidFill>
                <a:schemeClr val="dk1"/>
              </a:solidFill>
              <a:latin typeface="Open Sans"/>
              <a:ea typeface="Open Sans"/>
              <a:cs typeface="Open Sans"/>
              <a:sym typeface="Open Sans"/>
            </a:endParaRPr>
          </a:p>
        </p:txBody>
      </p:sp>
      <p:pic>
        <p:nvPicPr>
          <p:cNvPr id="666" name="Google Shape;666;p76"/>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0" name="Shape 670"/>
        <p:cNvGrpSpPr/>
        <p:nvPr/>
      </p:nvGrpSpPr>
      <p:grpSpPr>
        <a:xfrm>
          <a:off x="0" y="0"/>
          <a:ext cx="0" cy="0"/>
          <a:chOff x="0" y="0"/>
          <a:chExt cx="0" cy="0"/>
        </a:xfrm>
      </p:grpSpPr>
      <p:sp>
        <p:nvSpPr>
          <p:cNvPr id="671" name="Google Shape;671;p7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72" name="Google Shape;672;p77"/>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73" name="Google Shape;673;p77"/>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7-9</a:t>
            </a:r>
            <a:r>
              <a:rPr lang="en" sz="2000">
                <a:solidFill>
                  <a:schemeClr val="dk1"/>
                </a:solidFill>
                <a:latin typeface="Open Sans"/>
                <a:ea typeface="Open Sans"/>
                <a:cs typeface="Open Sans"/>
                <a:sym typeface="Open Sans"/>
              </a:rPr>
              <a:t> - is where we calculate the square of each number</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74" name="Google Shape;674;p77"/>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8" name="Shape 678"/>
        <p:cNvGrpSpPr/>
        <p:nvPr/>
      </p:nvGrpSpPr>
      <p:grpSpPr>
        <a:xfrm>
          <a:off x="0" y="0"/>
          <a:ext cx="0" cy="0"/>
          <a:chOff x="0" y="0"/>
          <a:chExt cx="0" cy="0"/>
        </a:xfrm>
      </p:grpSpPr>
      <p:sp>
        <p:nvSpPr>
          <p:cNvPr id="679" name="Google Shape;679;p7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80" name="Google Shape;680;p78"/>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81" name="Google Shape;681;p78"/>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10 -</a:t>
            </a:r>
            <a:r>
              <a:rPr lang="en" sz="2000">
                <a:solidFill>
                  <a:schemeClr val="dk1"/>
                </a:solidFill>
                <a:latin typeface="Open Sans"/>
                <a:ea typeface="Open Sans"/>
                <a:cs typeface="Open Sans"/>
                <a:sym typeface="Open Sans"/>
              </a:rPr>
              <a:t> is where we check whether the pythagorean trip</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82" name="Google Shape;682;p78"/>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6" name="Shape 686"/>
        <p:cNvGrpSpPr/>
        <p:nvPr/>
      </p:nvGrpSpPr>
      <p:grpSpPr>
        <a:xfrm>
          <a:off x="0" y="0"/>
          <a:ext cx="0" cy="0"/>
          <a:chOff x="0" y="0"/>
          <a:chExt cx="0" cy="0"/>
        </a:xfrm>
      </p:grpSpPr>
      <p:sp>
        <p:nvSpPr>
          <p:cNvPr id="687" name="Google Shape;687;p7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88" name="Google Shape;688;p79"/>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89" name="Google Shape;689;p79"/>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11</a:t>
            </a:r>
            <a:r>
              <a:rPr lang="en" sz="2000">
                <a:solidFill>
                  <a:schemeClr val="dk1"/>
                </a:solidFill>
                <a:latin typeface="Open Sans"/>
                <a:ea typeface="Open Sans"/>
                <a:cs typeface="Open Sans"/>
                <a:sym typeface="Open Sans"/>
              </a:rPr>
              <a:t> - if we reached here then we couldn’t find a pythagorean triplet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sp>
        <p:nvSpPr>
          <p:cNvPr id="690" name="Google Shape;690;p79"/>
          <p:cNvSpPr txBox="1"/>
          <p:nvPr>
            <p:ph idx="4294967295" type="sldNum"/>
          </p:nvPr>
        </p:nvSpPr>
        <p:spPr>
          <a:xfrm>
            <a:off x="8472458" y="6217622"/>
            <a:ext cx="548700" cy="524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91" name="Google Shape;691;p79"/>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95" name="Shape 695"/>
        <p:cNvGrpSpPr/>
        <p:nvPr/>
      </p:nvGrpSpPr>
      <p:grpSpPr>
        <a:xfrm>
          <a:off x="0" y="0"/>
          <a:ext cx="0" cy="0"/>
          <a:chOff x="0" y="0"/>
          <a:chExt cx="0" cy="0"/>
        </a:xfrm>
      </p:grpSpPr>
      <p:sp>
        <p:nvSpPr>
          <p:cNvPr id="696" name="Google Shape;696;p8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#1 </a:t>
            </a:r>
            <a:endParaRPr/>
          </a:p>
        </p:txBody>
      </p:sp>
      <p:sp>
        <p:nvSpPr>
          <p:cNvPr id="697" name="Google Shape;697;p80"/>
          <p:cNvSpPr txBox="1"/>
          <p:nvPr/>
        </p:nvSpPr>
        <p:spPr>
          <a:xfrm>
            <a:off x="217024" y="2527063"/>
            <a:ext cx="477300" cy="39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sp>
        <p:nvSpPr>
          <p:cNvPr id="698" name="Google Shape;698;p80"/>
          <p:cNvSpPr txBox="1"/>
          <p:nvPr/>
        </p:nvSpPr>
        <p:spPr>
          <a:xfrm>
            <a:off x="5226750" y="2057338"/>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What is the complexity?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O(n</a:t>
            </a:r>
            <a:r>
              <a:rPr baseline="30000" lang="en" sz="2000">
                <a:solidFill>
                  <a:schemeClr val="dk1"/>
                </a:solidFill>
                <a:latin typeface="Open Sans"/>
                <a:ea typeface="Open Sans"/>
                <a:cs typeface="Open Sans"/>
                <a:sym typeface="Open Sans"/>
              </a:rPr>
              <a:t>3</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Can we do better?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699" name="Google Shape;699;p80"/>
          <p:cNvPicPr preferRelativeResize="0"/>
          <p:nvPr/>
        </p:nvPicPr>
        <p:blipFill>
          <a:blip r:embed="rId3">
            <a:alphaModFix/>
          </a:blip>
          <a:stretch>
            <a:fillRect/>
          </a:stretch>
        </p:blipFill>
        <p:spPr>
          <a:xfrm>
            <a:off x="290751" y="2049500"/>
            <a:ext cx="4679051" cy="37375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03" name="Shape 703"/>
        <p:cNvGrpSpPr/>
        <p:nvPr/>
      </p:nvGrpSpPr>
      <p:grpSpPr>
        <a:xfrm>
          <a:off x="0" y="0"/>
          <a:ext cx="0" cy="0"/>
          <a:chOff x="0" y="0"/>
          <a:chExt cx="0" cy="0"/>
        </a:xfrm>
      </p:grpSpPr>
      <p:sp>
        <p:nvSpPr>
          <p:cNvPr id="704" name="Google Shape;704;p81"/>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Solution #2</a:t>
            </a:r>
            <a:endParaRPr/>
          </a:p>
        </p:txBody>
      </p:sp>
      <p:sp>
        <p:nvSpPr>
          <p:cNvPr id="705" name="Google Shape;705;p81"/>
          <p:cNvSpPr txBox="1"/>
          <p:nvPr/>
        </p:nvSpPr>
        <p:spPr>
          <a:xfrm>
            <a:off x="622070" y="2289646"/>
            <a:ext cx="490429" cy="3961123"/>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13</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14</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15</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18</a:t>
            </a:r>
            <a:endParaRPr>
              <a:solidFill>
                <a:srgbClr val="EAEAEA"/>
              </a:solidFill>
              <a:latin typeface="Consolas"/>
              <a:ea typeface="Consolas"/>
              <a:cs typeface="Consolas"/>
              <a:sym typeface="Consolas"/>
            </a:endParaRPr>
          </a:p>
        </p:txBody>
      </p:sp>
      <p:pic>
        <p:nvPicPr>
          <p:cNvPr id="706" name="Google Shape;706;p81"/>
          <p:cNvPicPr preferRelativeResize="0"/>
          <p:nvPr/>
        </p:nvPicPr>
        <p:blipFill>
          <a:blip r:embed="rId3">
            <a:alphaModFix/>
          </a:blip>
          <a:stretch>
            <a:fillRect/>
          </a:stretch>
        </p:blipFill>
        <p:spPr>
          <a:xfrm>
            <a:off x="2420762" y="1632450"/>
            <a:ext cx="4302476" cy="500560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6" name="Shape 136"/>
        <p:cNvGrpSpPr/>
        <p:nvPr/>
      </p:nvGrpSpPr>
      <p:grpSpPr>
        <a:xfrm>
          <a:off x="0" y="0"/>
          <a:ext cx="0" cy="0"/>
          <a:chOff x="0" y="0"/>
          <a:chExt cx="0" cy="0"/>
        </a:xfrm>
      </p:grpSpPr>
      <p:sp>
        <p:nvSpPr>
          <p:cNvPr id="137" name="Google Shape;137;p19"/>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sp>
        <p:nvSpPr>
          <p:cNvPr id="138" name="Google Shape;138;p19"/>
          <p:cNvSpPr txBox="1"/>
          <p:nvPr/>
        </p:nvSpPr>
        <p:spPr>
          <a:xfrm>
            <a:off x="841500" y="1932488"/>
            <a:ext cx="7461000" cy="8751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chemeClr val="dk1"/>
                </a:solidFill>
                <a:latin typeface="Open Sans"/>
                <a:ea typeface="Open Sans"/>
                <a:cs typeface="Open Sans"/>
                <a:sym typeface="Open Sans"/>
              </a:rPr>
              <a:t>Tip #1: </a:t>
            </a:r>
            <a:r>
              <a:rPr lang="en" sz="3600">
                <a:solidFill>
                  <a:schemeClr val="dk1"/>
                </a:solidFill>
                <a:latin typeface="Open Sans"/>
                <a:ea typeface="Open Sans"/>
                <a:cs typeface="Open Sans"/>
                <a:sym typeface="Open Sans"/>
              </a:rPr>
              <a:t>It is OK to ask questions! </a:t>
            </a:r>
            <a:endParaRPr sz="3600">
              <a:solidFill>
                <a:schemeClr val="dk1"/>
              </a:solidFill>
              <a:latin typeface="Open Sans"/>
              <a:ea typeface="Open Sans"/>
              <a:cs typeface="Open Sans"/>
              <a:sym typeface="Open Sans"/>
            </a:endParaRPr>
          </a:p>
        </p:txBody>
      </p:sp>
      <p:sp>
        <p:nvSpPr>
          <p:cNvPr id="139" name="Google Shape;139;p19"/>
          <p:cNvSpPr txBox="1"/>
          <p:nvPr/>
        </p:nvSpPr>
        <p:spPr>
          <a:xfrm>
            <a:off x="534250" y="3146050"/>
            <a:ext cx="4929000" cy="25065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1000"/>
              </a:spcAft>
              <a:buNone/>
            </a:pPr>
            <a:r>
              <a:rPr lang="en" sz="2000">
                <a:solidFill>
                  <a:schemeClr val="dk1"/>
                </a:solidFill>
                <a:latin typeface="Open Sans"/>
                <a:ea typeface="Open Sans"/>
                <a:cs typeface="Open Sans"/>
                <a:sym typeface="Open Sans"/>
              </a:rPr>
              <a:t>Begin by asking parameter questions - they really want to see that you think about what you're doing before you begin coding. For example, if you're asked to reverse a string, ask if there are any built-in methods that you aren't allowed to use (like </a:t>
            </a:r>
            <a:r>
              <a:rPr lang="en" sz="2000">
                <a:solidFill>
                  <a:schemeClr val="dk1"/>
                </a:solidFill>
                <a:latin typeface="Consolas"/>
                <a:ea typeface="Consolas"/>
                <a:cs typeface="Consolas"/>
                <a:sym typeface="Consolas"/>
              </a:rPr>
              <a:t>reverse()</a:t>
            </a:r>
            <a:r>
              <a:rPr lang="en" sz="2000">
                <a:solidFill>
                  <a:schemeClr val="dk1"/>
                </a:solidFill>
                <a:latin typeface="Open Sans"/>
                <a:ea typeface="Open Sans"/>
                <a:cs typeface="Open Sans"/>
                <a:sym typeface="Open Sans"/>
              </a:rPr>
              <a:t>). </a:t>
            </a:r>
            <a:endParaRPr sz="2000">
              <a:solidFill>
                <a:schemeClr val="dk1"/>
              </a:solidFill>
              <a:latin typeface="Open Sans"/>
              <a:ea typeface="Open Sans"/>
              <a:cs typeface="Open Sans"/>
              <a:sym typeface="Open Sans"/>
            </a:endParaRPr>
          </a:p>
        </p:txBody>
      </p:sp>
      <p:pic>
        <p:nvPicPr>
          <p:cNvPr id="140" name="Google Shape;140;p19"/>
          <p:cNvPicPr preferRelativeResize="0"/>
          <p:nvPr/>
        </p:nvPicPr>
        <p:blipFill>
          <a:blip r:embed="rId3">
            <a:alphaModFix/>
          </a:blip>
          <a:stretch>
            <a:fillRect/>
          </a:stretch>
        </p:blipFill>
        <p:spPr>
          <a:xfrm>
            <a:off x="5604950" y="2780050"/>
            <a:ext cx="3025500" cy="3025500"/>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0" name="Shape 710"/>
        <p:cNvGrpSpPr/>
        <p:nvPr/>
      </p:nvGrpSpPr>
      <p:grpSpPr>
        <a:xfrm>
          <a:off x="0" y="0"/>
          <a:ext cx="0" cy="0"/>
          <a:chOff x="0" y="0"/>
          <a:chExt cx="0" cy="0"/>
        </a:xfrm>
      </p:grpSpPr>
      <p:sp>
        <p:nvSpPr>
          <p:cNvPr id="711" name="Google Shape;711;p82"/>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12" name="Google Shape;712;p82"/>
          <p:cNvSpPr txBox="1"/>
          <p:nvPr/>
        </p:nvSpPr>
        <p:spPr>
          <a:xfrm>
            <a:off x="4741425" y="2574525"/>
            <a:ext cx="42483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Steps:</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Square every element </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Sort the squared array</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Start with last element, and try to find two numbers in the array that add up to this one.</a:t>
            </a:r>
            <a:endParaRPr sz="2000">
              <a:solidFill>
                <a:schemeClr val="dk1"/>
              </a:solidFill>
              <a:latin typeface="Open Sans"/>
              <a:ea typeface="Open Sans"/>
              <a:cs typeface="Open Sans"/>
              <a:sym typeface="Open Sans"/>
            </a:endParaRPr>
          </a:p>
          <a:p>
            <a:pPr indent="-355600" lvl="0" marL="457200" rtl="0" algn="l">
              <a:lnSpc>
                <a:spcPct val="130000"/>
              </a:lnSpc>
              <a:spcBef>
                <a:spcPts val="0"/>
              </a:spcBef>
              <a:spcAft>
                <a:spcPts val="0"/>
              </a:spcAft>
              <a:buClr>
                <a:schemeClr val="dk1"/>
              </a:buClr>
              <a:buSzPts val="2000"/>
              <a:buFont typeface="Open Sans"/>
              <a:buAutoNum type="arabicPeriod"/>
            </a:pPr>
            <a:r>
              <a:rPr lang="en" sz="2000">
                <a:solidFill>
                  <a:schemeClr val="dk1"/>
                </a:solidFill>
                <a:latin typeface="Open Sans"/>
                <a:ea typeface="Open Sans"/>
                <a:cs typeface="Open Sans"/>
                <a:sym typeface="Open Sans"/>
              </a:rPr>
              <a:t>If none, move one index back, try again.</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000">
              <a:solidFill>
                <a:schemeClr val="dk1"/>
              </a:solidFill>
              <a:latin typeface="Open Sans"/>
              <a:ea typeface="Open Sans"/>
              <a:cs typeface="Open Sans"/>
              <a:sym typeface="Open Sans"/>
            </a:endParaRPr>
          </a:p>
        </p:txBody>
      </p:sp>
      <p:pic>
        <p:nvPicPr>
          <p:cNvPr id="713" name="Google Shape;713;p82"/>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17" name="Shape 717"/>
        <p:cNvGrpSpPr/>
        <p:nvPr/>
      </p:nvGrpSpPr>
      <p:grpSpPr>
        <a:xfrm>
          <a:off x="0" y="0"/>
          <a:ext cx="0" cy="0"/>
          <a:chOff x="0" y="0"/>
          <a:chExt cx="0" cy="0"/>
        </a:xfrm>
      </p:grpSpPr>
      <p:sp>
        <p:nvSpPr>
          <p:cNvPr id="718" name="Google Shape;718;p83"/>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19" name="Google Shape;719;p83"/>
          <p:cNvSpPr txBox="1"/>
          <p:nvPr/>
        </p:nvSpPr>
        <p:spPr>
          <a:xfrm>
            <a:off x="4680750" y="2574525"/>
            <a:ext cx="41598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2</a:t>
            </a:r>
            <a:r>
              <a:rPr lang="en" sz="2000">
                <a:solidFill>
                  <a:schemeClr val="dk1"/>
                </a:solidFill>
                <a:latin typeface="Open Sans"/>
                <a:ea typeface="Open Sans"/>
                <a:cs typeface="Open Sans"/>
                <a:sym typeface="Open Sans"/>
              </a:rPr>
              <a:t> - is where we generate new array of squared numbers</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20" name="Google Shape;720;p83"/>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4" name="Shape 724"/>
        <p:cNvGrpSpPr/>
        <p:nvPr/>
      </p:nvGrpSpPr>
      <p:grpSpPr>
        <a:xfrm>
          <a:off x="0" y="0"/>
          <a:ext cx="0" cy="0"/>
          <a:chOff x="0" y="0"/>
          <a:chExt cx="0" cy="0"/>
        </a:xfrm>
      </p:grpSpPr>
      <p:sp>
        <p:nvSpPr>
          <p:cNvPr id="725" name="Google Shape;725;p84"/>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26" name="Google Shape;726;p84"/>
          <p:cNvSpPr txBox="1"/>
          <p:nvPr/>
        </p:nvSpPr>
        <p:spPr>
          <a:xfrm>
            <a:off x="47414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3</a:t>
            </a:r>
            <a:r>
              <a:rPr lang="en" sz="2000">
                <a:solidFill>
                  <a:schemeClr val="dk1"/>
                </a:solidFill>
                <a:latin typeface="Open Sans"/>
                <a:ea typeface="Open Sans"/>
                <a:cs typeface="Open Sans"/>
                <a:sym typeface="Open Sans"/>
              </a:rPr>
              <a:t> - sort the squared array</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27" name="Google Shape;727;p84"/>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1" name="Shape 731"/>
        <p:cNvGrpSpPr/>
        <p:nvPr/>
      </p:nvGrpSpPr>
      <p:grpSpPr>
        <a:xfrm>
          <a:off x="0" y="0"/>
          <a:ext cx="0" cy="0"/>
          <a:chOff x="0" y="0"/>
          <a:chExt cx="0" cy="0"/>
        </a:xfrm>
      </p:grpSpPr>
      <p:sp>
        <p:nvSpPr>
          <p:cNvPr id="732" name="Google Shape;732;p85"/>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33" name="Google Shape;733;p85"/>
          <p:cNvSpPr txBox="1"/>
          <p:nvPr/>
        </p:nvSpPr>
        <p:spPr>
          <a:xfrm>
            <a:off x="4721225" y="2574525"/>
            <a:ext cx="39786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4</a:t>
            </a:r>
            <a:r>
              <a:rPr lang="en" sz="2000">
                <a:solidFill>
                  <a:schemeClr val="dk1"/>
                </a:solidFill>
                <a:latin typeface="Open Sans"/>
                <a:ea typeface="Open Sans"/>
                <a:cs typeface="Open Sans"/>
                <a:sym typeface="Open Sans"/>
              </a:rPr>
              <a:t> - Start at the last element and go backwards in the array until index 2</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34" name="Google Shape;734;p85"/>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38" name="Shape 738"/>
        <p:cNvGrpSpPr/>
        <p:nvPr/>
      </p:nvGrpSpPr>
      <p:grpSpPr>
        <a:xfrm>
          <a:off x="0" y="0"/>
          <a:ext cx="0" cy="0"/>
          <a:chOff x="0" y="0"/>
          <a:chExt cx="0" cy="0"/>
        </a:xfrm>
      </p:grpSpPr>
      <p:sp>
        <p:nvSpPr>
          <p:cNvPr id="739" name="Google Shape;739;p86"/>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40" name="Google Shape;740;p86"/>
          <p:cNvSpPr txBox="1"/>
          <p:nvPr/>
        </p:nvSpPr>
        <p:spPr>
          <a:xfrm>
            <a:off x="4660175" y="2574525"/>
            <a:ext cx="4202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5-6</a:t>
            </a:r>
            <a:r>
              <a:rPr lang="en" sz="2000">
                <a:solidFill>
                  <a:schemeClr val="dk1"/>
                </a:solidFill>
                <a:latin typeface="Open Sans"/>
                <a:ea typeface="Open Sans"/>
                <a:cs typeface="Open Sans"/>
                <a:sym typeface="Open Sans"/>
              </a:rPr>
              <a:t> - Select two numbers at the corner of the </a:t>
            </a:r>
            <a:r>
              <a:rPr lang="en" sz="2000">
                <a:solidFill>
                  <a:schemeClr val="dk1"/>
                </a:solidFill>
                <a:latin typeface="Open Sans"/>
                <a:ea typeface="Open Sans"/>
                <a:cs typeface="Open Sans"/>
                <a:sym typeface="Open Sans"/>
              </a:rPr>
              <a:t>constrained</a:t>
            </a:r>
            <a:r>
              <a:rPr lang="en" sz="2000">
                <a:solidFill>
                  <a:schemeClr val="dk1"/>
                </a:solidFill>
                <a:latin typeface="Open Sans"/>
                <a:ea typeface="Open Sans"/>
                <a:cs typeface="Open Sans"/>
                <a:sym typeface="Open Sans"/>
              </a:rPr>
              <a:t> array and start checking if they add up to number at index i.</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41" name="Google Shape;741;p86"/>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45" name="Shape 745"/>
        <p:cNvGrpSpPr/>
        <p:nvPr/>
      </p:nvGrpSpPr>
      <p:grpSpPr>
        <a:xfrm>
          <a:off x="0" y="0"/>
          <a:ext cx="0" cy="0"/>
          <a:chOff x="0" y="0"/>
          <a:chExt cx="0" cy="0"/>
        </a:xfrm>
      </p:grpSpPr>
      <p:sp>
        <p:nvSpPr>
          <p:cNvPr id="746" name="Google Shape;746;p87"/>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47" name="Google Shape;747;p87"/>
          <p:cNvSpPr txBox="1"/>
          <p:nvPr/>
        </p:nvSpPr>
        <p:spPr>
          <a:xfrm>
            <a:off x="4741425" y="2574525"/>
            <a:ext cx="3794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8</a:t>
            </a:r>
            <a:r>
              <a:rPr lang="en" sz="2000">
                <a:solidFill>
                  <a:schemeClr val="dk1"/>
                </a:solidFill>
                <a:latin typeface="Open Sans"/>
                <a:ea typeface="Open Sans"/>
                <a:cs typeface="Open Sans"/>
                <a:sym typeface="Open Sans"/>
              </a:rPr>
              <a:t> - A triplet is found</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48" name="Google Shape;748;p87"/>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2" name="Shape 752"/>
        <p:cNvGrpSpPr/>
        <p:nvPr/>
      </p:nvGrpSpPr>
      <p:grpSpPr>
        <a:xfrm>
          <a:off x="0" y="0"/>
          <a:ext cx="0" cy="0"/>
          <a:chOff x="0" y="0"/>
          <a:chExt cx="0" cy="0"/>
        </a:xfrm>
      </p:grpSpPr>
      <p:sp>
        <p:nvSpPr>
          <p:cNvPr id="753" name="Google Shape;753;p88"/>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54" name="Google Shape;754;p88"/>
          <p:cNvSpPr txBox="1"/>
          <p:nvPr/>
        </p:nvSpPr>
        <p:spPr>
          <a:xfrm>
            <a:off x="4741575" y="2574525"/>
            <a:ext cx="42516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10 - </a:t>
            </a:r>
            <a:r>
              <a:rPr lang="en" sz="2000">
                <a:solidFill>
                  <a:schemeClr val="dk1"/>
                </a:solidFill>
                <a:latin typeface="Open Sans"/>
                <a:ea typeface="Open Sans"/>
                <a:cs typeface="Open Sans"/>
                <a:sym typeface="Open Sans"/>
              </a:rPr>
              <a:t>if a triplet is not found, check if the addition of the two </a:t>
            </a:r>
            <a:r>
              <a:rPr lang="en" sz="2000">
                <a:solidFill>
                  <a:schemeClr val="dk1"/>
                </a:solidFill>
                <a:latin typeface="Open Sans"/>
                <a:ea typeface="Open Sans"/>
                <a:cs typeface="Open Sans"/>
                <a:sym typeface="Open Sans"/>
              </a:rPr>
              <a:t>squared</a:t>
            </a:r>
            <a:r>
              <a:rPr lang="en" sz="2000">
                <a:solidFill>
                  <a:schemeClr val="dk1"/>
                </a:solidFill>
                <a:latin typeface="Open Sans"/>
                <a:ea typeface="Open Sans"/>
                <a:cs typeface="Open Sans"/>
                <a:sym typeface="Open Sans"/>
              </a:rPr>
              <a:t> numbers is less than the one at index i, then move the left index up one.</a:t>
            </a:r>
            <a:endParaRPr sz="2200">
              <a:solidFill>
                <a:schemeClr val="dk1"/>
              </a:solidFill>
              <a:latin typeface="Open Sans"/>
              <a:ea typeface="Open Sans"/>
              <a:cs typeface="Open Sans"/>
              <a:sym typeface="Open Sans"/>
            </a:endParaRPr>
          </a:p>
        </p:txBody>
      </p:sp>
      <p:pic>
        <p:nvPicPr>
          <p:cNvPr id="755" name="Google Shape;755;p88"/>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59" name="Shape 759"/>
        <p:cNvGrpSpPr/>
        <p:nvPr/>
      </p:nvGrpSpPr>
      <p:grpSpPr>
        <a:xfrm>
          <a:off x="0" y="0"/>
          <a:ext cx="0" cy="0"/>
          <a:chOff x="0" y="0"/>
          <a:chExt cx="0" cy="0"/>
        </a:xfrm>
      </p:grpSpPr>
      <p:sp>
        <p:nvSpPr>
          <p:cNvPr id="760" name="Google Shape;760;p89"/>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Solution #2</a:t>
            </a:r>
            <a:endParaRPr/>
          </a:p>
        </p:txBody>
      </p:sp>
      <p:sp>
        <p:nvSpPr>
          <p:cNvPr id="761" name="Google Shape;761;p89"/>
          <p:cNvSpPr txBox="1"/>
          <p:nvPr/>
        </p:nvSpPr>
        <p:spPr>
          <a:xfrm>
            <a:off x="4650225" y="2574525"/>
            <a:ext cx="4190400" cy="38958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b="1" lang="en" sz="2000">
                <a:solidFill>
                  <a:schemeClr val="dk1"/>
                </a:solidFill>
                <a:latin typeface="Open Sans"/>
                <a:ea typeface="Open Sans"/>
                <a:cs typeface="Open Sans"/>
                <a:sym typeface="Open Sans"/>
              </a:rPr>
              <a:t>Line 16</a:t>
            </a:r>
            <a:r>
              <a:rPr lang="en" sz="2000">
                <a:solidFill>
                  <a:schemeClr val="dk1"/>
                </a:solidFill>
                <a:latin typeface="Open Sans"/>
                <a:ea typeface="Open Sans"/>
                <a:cs typeface="Open Sans"/>
                <a:sym typeface="Open Sans"/>
              </a:rPr>
              <a:t> - if we reached here then a triplet could not be found.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sz="2200">
              <a:solidFill>
                <a:schemeClr val="dk1"/>
              </a:solidFill>
              <a:latin typeface="Open Sans"/>
              <a:ea typeface="Open Sans"/>
              <a:cs typeface="Open Sans"/>
              <a:sym typeface="Open Sans"/>
            </a:endParaRPr>
          </a:p>
        </p:txBody>
      </p:sp>
      <p:pic>
        <p:nvPicPr>
          <p:cNvPr id="762" name="Google Shape;762;p89"/>
          <p:cNvPicPr preferRelativeResize="0"/>
          <p:nvPr/>
        </p:nvPicPr>
        <p:blipFill>
          <a:blip r:embed="rId3">
            <a:alphaModFix/>
          </a:blip>
          <a:stretch>
            <a:fillRect/>
          </a:stretch>
        </p:blipFill>
        <p:spPr>
          <a:xfrm>
            <a:off x="304800" y="1945250"/>
            <a:ext cx="4091671" cy="47603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66" name="Shape 766"/>
        <p:cNvGrpSpPr/>
        <p:nvPr/>
      </p:nvGrpSpPr>
      <p:grpSpPr>
        <a:xfrm>
          <a:off x="0" y="0"/>
          <a:ext cx="0" cy="0"/>
          <a:chOff x="0" y="0"/>
          <a:chExt cx="0" cy="0"/>
        </a:xfrm>
      </p:grpSpPr>
      <p:sp>
        <p:nvSpPr>
          <p:cNvPr id="767" name="Google Shape;767;p90"/>
          <p:cNvSpPr txBox="1"/>
          <p:nvPr>
            <p:ph type="title"/>
          </p:nvPr>
        </p:nvSpPr>
        <p:spPr>
          <a:xfrm>
            <a:off x="900875" y="647750"/>
            <a:ext cx="7340100" cy="1145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Why is Solution #2 Better?</a:t>
            </a:r>
            <a:endParaRPr/>
          </a:p>
        </p:txBody>
      </p:sp>
      <p:sp>
        <p:nvSpPr>
          <p:cNvPr id="768" name="Google Shape;768;p90"/>
          <p:cNvSpPr txBox="1"/>
          <p:nvPr/>
        </p:nvSpPr>
        <p:spPr>
          <a:xfrm>
            <a:off x="223650" y="2085975"/>
            <a:ext cx="8696700" cy="3139800"/>
          </a:xfrm>
          <a:prstGeom prst="rect">
            <a:avLst/>
          </a:prstGeom>
          <a:noFill/>
          <a:ln>
            <a:noFill/>
          </a:ln>
        </p:spPr>
        <p:txBody>
          <a:bodyPr anchorCtr="0" anchor="ctr" bIns="91425" lIns="91425" spcFirstLastPara="1" rIns="91425" wrap="square" tIns="91425">
            <a:noAutofit/>
          </a:bodyPr>
          <a:lstStyle/>
          <a:p>
            <a:pPr indent="-355600" lvl="0" marL="457200" rtl="0" algn="l">
              <a:lnSpc>
                <a:spcPct val="150000"/>
              </a:lnSpc>
              <a:spcBef>
                <a:spcPts val="0"/>
              </a:spcBef>
              <a:spcAft>
                <a:spcPts val="0"/>
              </a:spcAft>
              <a:buClr>
                <a:schemeClr val="dk1"/>
              </a:buClr>
              <a:buSzPts val="2000"/>
              <a:buFont typeface="Open Sans"/>
              <a:buChar char="●"/>
            </a:pPr>
            <a:r>
              <a:rPr lang="en" sz="2000">
                <a:solidFill>
                  <a:schemeClr val="dk1"/>
                </a:solidFill>
                <a:latin typeface="Open Sans"/>
                <a:ea typeface="Open Sans"/>
                <a:cs typeface="Open Sans"/>
                <a:sym typeface="Open Sans"/>
              </a:rPr>
              <a:t>Solution 2 has complexity of O(n</a:t>
            </a:r>
            <a:r>
              <a:rPr baseline="30000" lang="en" sz="2000">
                <a:solidFill>
                  <a:schemeClr val="dk1"/>
                </a:solidFill>
                <a:latin typeface="Open Sans"/>
                <a:ea typeface="Open Sans"/>
                <a:cs typeface="Open Sans"/>
                <a:sym typeface="Open Sans"/>
              </a:rPr>
              <a:t>2</a:t>
            </a:r>
            <a:r>
              <a:rPr lang="en" sz="2000">
                <a:solidFill>
                  <a:schemeClr val="dk1"/>
                </a:solidFill>
                <a:latin typeface="Open Sans"/>
                <a:ea typeface="Open Sans"/>
                <a:cs typeface="Open Sans"/>
                <a:sym typeface="Open Sans"/>
              </a:rPr>
              <a:t>) compared to </a:t>
            </a:r>
            <a:r>
              <a:rPr lang="en" sz="2000">
                <a:solidFill>
                  <a:schemeClr val="dk1"/>
                </a:solidFill>
                <a:latin typeface="Open Sans"/>
                <a:ea typeface="Open Sans"/>
                <a:cs typeface="Open Sans"/>
                <a:sym typeface="Open Sans"/>
              </a:rPr>
              <a:t>O(n</a:t>
            </a:r>
            <a:r>
              <a:rPr baseline="30000" lang="en" sz="2000">
                <a:solidFill>
                  <a:schemeClr val="dk1"/>
                </a:solidFill>
                <a:latin typeface="Open Sans"/>
                <a:ea typeface="Open Sans"/>
                <a:cs typeface="Open Sans"/>
                <a:sym typeface="Open Sans"/>
              </a:rPr>
              <a:t>3</a:t>
            </a:r>
            <a:r>
              <a:rPr lang="en" sz="2000">
                <a:solidFill>
                  <a:schemeClr val="dk1"/>
                </a:solidFill>
                <a:latin typeface="Open Sans"/>
                <a:ea typeface="Open Sans"/>
                <a:cs typeface="Open Sans"/>
                <a:sym typeface="Open Sans"/>
              </a:rPr>
              <a:t>) for Solution 1</a:t>
            </a:r>
            <a:endParaRPr sz="2000">
              <a:solidFill>
                <a:schemeClr val="dk1"/>
              </a:solidFill>
              <a:latin typeface="Open Sans"/>
              <a:ea typeface="Open Sans"/>
              <a:cs typeface="Open Sans"/>
              <a:sym typeface="Open Sans"/>
            </a:endParaRPr>
          </a:p>
          <a:p>
            <a:pPr indent="-355600" lvl="0" marL="457200" rtl="0" algn="l">
              <a:lnSpc>
                <a:spcPct val="150000"/>
              </a:lnSpc>
              <a:spcBef>
                <a:spcPts val="1000"/>
              </a:spcBef>
              <a:spcAft>
                <a:spcPts val="1000"/>
              </a:spcAft>
              <a:buClr>
                <a:schemeClr val="dk1"/>
              </a:buClr>
              <a:buSzPts val="2000"/>
              <a:buFont typeface="Open Sans"/>
              <a:buChar char="●"/>
            </a:pPr>
            <a:r>
              <a:rPr lang="en" sz="2000">
                <a:solidFill>
                  <a:schemeClr val="dk1"/>
                </a:solidFill>
                <a:latin typeface="Open Sans"/>
                <a:ea typeface="Open Sans"/>
                <a:cs typeface="Open Sans"/>
                <a:sym typeface="Open Sans"/>
              </a:rPr>
              <a:t>On average, Solution 2 finds triplets faster than Solution 1 since it leverages sorting </a:t>
            </a:r>
            <a:endParaRPr sz="2000">
              <a:solidFill>
                <a:schemeClr val="dk1"/>
              </a:solidFill>
              <a:latin typeface="Open Sans"/>
              <a:ea typeface="Open Sans"/>
              <a:cs typeface="Open Sans"/>
              <a:sym typeface="Open Sans"/>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2" name="Shape 772"/>
        <p:cNvGrpSpPr/>
        <p:nvPr/>
      </p:nvGrpSpPr>
      <p:grpSpPr>
        <a:xfrm>
          <a:off x="0" y="0"/>
          <a:ext cx="0" cy="0"/>
          <a:chOff x="0" y="0"/>
          <a:chExt cx="0" cy="0"/>
        </a:xfrm>
      </p:grpSpPr>
      <p:pic>
        <p:nvPicPr>
          <p:cNvPr id="773" name="Google Shape;773;p91"/>
          <p:cNvPicPr preferRelativeResize="0"/>
          <p:nvPr/>
        </p:nvPicPr>
        <p:blipFill>
          <a:blip r:embed="rId3">
            <a:alphaModFix/>
          </a:blip>
          <a:stretch>
            <a:fillRect/>
          </a:stretch>
        </p:blipFill>
        <p:spPr>
          <a:xfrm>
            <a:off x="2039075" y="3971933"/>
            <a:ext cx="390525" cy="22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4" name="Shape 144"/>
        <p:cNvGrpSpPr/>
        <p:nvPr/>
      </p:nvGrpSpPr>
      <p:grpSpPr>
        <a:xfrm>
          <a:off x="0" y="0"/>
          <a:ext cx="0" cy="0"/>
          <a:chOff x="0" y="0"/>
          <a:chExt cx="0" cy="0"/>
        </a:xfrm>
      </p:grpSpPr>
      <p:sp>
        <p:nvSpPr>
          <p:cNvPr id="145" name="Google Shape;145;p20"/>
          <p:cNvSpPr txBox="1"/>
          <p:nvPr/>
        </p:nvSpPr>
        <p:spPr>
          <a:xfrm>
            <a:off x="841500" y="1948013"/>
            <a:ext cx="74610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#2: </a:t>
            </a:r>
            <a:r>
              <a:rPr lang="en" sz="3000">
                <a:solidFill>
                  <a:schemeClr val="dk1"/>
                </a:solidFill>
                <a:latin typeface="Open Sans"/>
                <a:ea typeface="Open Sans"/>
                <a:cs typeface="Open Sans"/>
                <a:sym typeface="Open Sans"/>
              </a:rPr>
              <a:t>Plan your answer before you begin coding or whiteboarding. </a:t>
            </a:r>
            <a:endParaRPr b="1" sz="3000">
              <a:solidFill>
                <a:schemeClr val="dk1"/>
              </a:solidFill>
              <a:latin typeface="Open Sans"/>
              <a:ea typeface="Open Sans"/>
              <a:cs typeface="Open Sans"/>
              <a:sym typeface="Open Sans"/>
            </a:endParaRPr>
          </a:p>
        </p:txBody>
      </p:sp>
      <p:sp>
        <p:nvSpPr>
          <p:cNvPr id="146" name="Google Shape;146;p20"/>
          <p:cNvSpPr txBox="1"/>
          <p:nvPr/>
        </p:nvSpPr>
        <p:spPr>
          <a:xfrm>
            <a:off x="841500" y="3622700"/>
            <a:ext cx="4126800" cy="24042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Say things like "The first thing this function needs to do is  . . ." It's ok to write some things down or make notes to yourself! They want to see you planning.</a:t>
            </a:r>
            <a:endParaRPr sz="2000">
              <a:solidFill>
                <a:schemeClr val="dk1"/>
              </a:solidFill>
              <a:latin typeface="Open Sans"/>
              <a:ea typeface="Open Sans"/>
              <a:cs typeface="Open Sans"/>
              <a:sym typeface="Open Sans"/>
            </a:endParaRPr>
          </a:p>
        </p:txBody>
      </p:sp>
      <p:sp>
        <p:nvSpPr>
          <p:cNvPr id="147" name="Google Shape;147;p20"/>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48" name="Google Shape;148;p20"/>
          <p:cNvPicPr preferRelativeResize="0"/>
          <p:nvPr/>
        </p:nvPicPr>
        <p:blipFill>
          <a:blip r:embed="rId3">
            <a:alphaModFix/>
          </a:blip>
          <a:stretch>
            <a:fillRect/>
          </a:stretch>
        </p:blipFill>
        <p:spPr>
          <a:xfrm>
            <a:off x="5262825" y="3277875"/>
            <a:ext cx="2981021" cy="2981000"/>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7" name="Shape 777"/>
        <p:cNvGrpSpPr/>
        <p:nvPr/>
      </p:nvGrpSpPr>
      <p:grpSpPr>
        <a:xfrm>
          <a:off x="0" y="0"/>
          <a:ext cx="0" cy="0"/>
          <a:chOff x="0" y="0"/>
          <a:chExt cx="0" cy="0"/>
        </a:xfrm>
      </p:grpSpPr>
      <p:sp>
        <p:nvSpPr>
          <p:cNvPr id="778" name="Google Shape;778;p92"/>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What did you </a:t>
            </a:r>
            <a:r>
              <a:rPr b="1" lang="en" sz="3000">
                <a:solidFill>
                  <a:srgbClr val="5EA5E5"/>
                </a:solidFill>
                <a:latin typeface="Open Sans"/>
                <a:ea typeface="Open Sans"/>
                <a:cs typeface="Open Sans"/>
                <a:sym typeface="Open Sans"/>
              </a:rPr>
              <a:t>learn</a:t>
            </a:r>
            <a:r>
              <a:rPr b="1" lang="en" sz="3000">
                <a:solidFill>
                  <a:srgbClr val="353535"/>
                </a:solidFill>
                <a:latin typeface="Open Sans"/>
                <a:ea typeface="Open Sans"/>
                <a:cs typeface="Open Sans"/>
                <a:sym typeface="Open Sans"/>
              </a:rPr>
              <a:t> today?</a:t>
            </a:r>
            <a:endParaRPr b="1" sz="3000">
              <a:solidFill>
                <a:srgbClr val="353535"/>
              </a:solidFill>
              <a:latin typeface="Open Sans"/>
              <a:ea typeface="Open Sans"/>
              <a:cs typeface="Open Sans"/>
              <a:sym typeface="Open Sans"/>
            </a:endParaRPr>
          </a:p>
        </p:txBody>
      </p:sp>
      <p:sp>
        <p:nvSpPr>
          <p:cNvPr id="779" name="Google Shape;779;p92"/>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780" name="Google Shape;780;p92"/>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781" name="Google Shape;781;p92"/>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782" name="Google Shape;782;p92"/>
          <p:cNvSpPr txBox="1"/>
          <p:nvPr/>
        </p:nvSpPr>
        <p:spPr>
          <a:xfrm>
            <a:off x="1956525" y="211022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It's good to ask questions! </a:t>
            </a:r>
            <a:endParaRPr sz="2400">
              <a:solidFill>
                <a:srgbClr val="353535"/>
              </a:solidFill>
              <a:latin typeface="Open Sans"/>
              <a:ea typeface="Open Sans"/>
              <a:cs typeface="Open Sans"/>
              <a:sym typeface="Open Sans"/>
            </a:endParaRPr>
          </a:p>
        </p:txBody>
      </p:sp>
      <p:sp>
        <p:nvSpPr>
          <p:cNvPr id="783" name="Google Shape;783;p92"/>
          <p:cNvSpPr txBox="1"/>
          <p:nvPr/>
        </p:nvSpPr>
        <p:spPr>
          <a:xfrm>
            <a:off x="1956525" y="3433952"/>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Plan your code in advance!</a:t>
            </a:r>
            <a:endParaRPr sz="2400">
              <a:solidFill>
                <a:srgbClr val="353535"/>
              </a:solidFill>
              <a:latin typeface="Open Sans"/>
              <a:ea typeface="Open Sans"/>
              <a:cs typeface="Open Sans"/>
              <a:sym typeface="Open Sans"/>
            </a:endParaRPr>
          </a:p>
        </p:txBody>
      </p:sp>
      <p:sp>
        <p:nvSpPr>
          <p:cNvPr id="784" name="Google Shape;784;p92"/>
          <p:cNvSpPr txBox="1"/>
          <p:nvPr/>
        </p:nvSpPr>
        <p:spPr>
          <a:xfrm>
            <a:off x="1956525" y="4719175"/>
            <a:ext cx="6069000" cy="752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Your explanation is just as important as your solution. </a:t>
            </a:r>
            <a:endParaRPr sz="2400">
              <a:solidFill>
                <a:srgbClr val="353535"/>
              </a:solidFill>
              <a:latin typeface="Open Sans"/>
              <a:ea typeface="Open Sans"/>
              <a:cs typeface="Open Sans"/>
              <a:sym typeface="Open Sans"/>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88" name="Shape 788"/>
        <p:cNvGrpSpPr/>
        <p:nvPr/>
      </p:nvGrpSpPr>
      <p:grpSpPr>
        <a:xfrm>
          <a:off x="0" y="0"/>
          <a:ext cx="0" cy="0"/>
          <a:chOff x="0" y="0"/>
          <a:chExt cx="0" cy="0"/>
        </a:xfrm>
      </p:grpSpPr>
      <p:sp>
        <p:nvSpPr>
          <p:cNvPr id="789" name="Google Shape;789;p93"/>
          <p:cNvSpPr/>
          <p:nvPr/>
        </p:nvSpPr>
        <p:spPr>
          <a:xfrm>
            <a:off x="877950" y="4201225"/>
            <a:ext cx="7388100" cy="893700"/>
          </a:xfrm>
          <a:prstGeom prst="rect">
            <a:avLst/>
          </a:prstGeom>
          <a:solidFill>
            <a:srgbClr val="5EA5E5"/>
          </a:solidFill>
          <a:ln cap="flat" cmpd="sng" w="7620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http://mlhlocal.host/quiz</a:t>
            </a:r>
            <a:endParaRPr sz="3000">
              <a:solidFill>
                <a:srgbClr val="FFD966"/>
              </a:solidFill>
            </a:endParaRPr>
          </a:p>
        </p:txBody>
      </p:sp>
      <p:sp>
        <p:nvSpPr>
          <p:cNvPr id="790" name="Google Shape;790;p93"/>
          <p:cNvSpPr txBox="1"/>
          <p:nvPr/>
        </p:nvSpPr>
        <p:spPr>
          <a:xfrm>
            <a:off x="758550" y="2691225"/>
            <a:ext cx="7626900" cy="1061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FFFFFF"/>
                </a:solidFill>
                <a:latin typeface="Open Sans"/>
                <a:ea typeface="Open Sans"/>
                <a:cs typeface="Open Sans"/>
                <a:sym typeface="Open Sans"/>
              </a:rPr>
              <a:t>We created a fun quiz to test your knowledge and see what you learned from this workshop.  </a:t>
            </a:r>
            <a:endParaRPr sz="2200">
              <a:solidFill>
                <a:srgbClr val="FFFFFF"/>
              </a:solidFill>
              <a:latin typeface="Open Sans"/>
              <a:ea typeface="Open Sans"/>
              <a:cs typeface="Open Sans"/>
              <a:sym typeface="Open Sans"/>
            </a:endParaRPr>
          </a:p>
        </p:txBody>
      </p:sp>
      <p:sp>
        <p:nvSpPr>
          <p:cNvPr id="791" name="Google Shape;791;p93"/>
          <p:cNvSpPr txBox="1"/>
          <p:nvPr/>
        </p:nvSpPr>
        <p:spPr>
          <a:xfrm>
            <a:off x="0" y="1763050"/>
            <a:ext cx="91440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What did you learn today?</a:t>
            </a:r>
            <a:endParaRPr b="1" sz="3000">
              <a:solidFill>
                <a:srgbClr val="FFFFFF"/>
              </a:solidFill>
              <a:latin typeface="Open Sans"/>
              <a:ea typeface="Open Sans"/>
              <a:cs typeface="Open Sans"/>
              <a:sym typeface="Open Sans"/>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95" name="Shape 795"/>
        <p:cNvGrpSpPr/>
        <p:nvPr/>
      </p:nvGrpSpPr>
      <p:grpSpPr>
        <a:xfrm>
          <a:off x="0" y="0"/>
          <a:ext cx="0" cy="0"/>
          <a:chOff x="0" y="0"/>
          <a:chExt cx="0" cy="0"/>
        </a:xfrm>
      </p:grpSpPr>
      <p:pic>
        <p:nvPicPr>
          <p:cNvPr id="796" name="Google Shape;796;p94"/>
          <p:cNvPicPr preferRelativeResize="0"/>
          <p:nvPr/>
        </p:nvPicPr>
        <p:blipFill>
          <a:blip r:embed="rId3">
            <a:alphaModFix/>
          </a:blip>
          <a:stretch>
            <a:fillRect/>
          </a:stretch>
        </p:blipFill>
        <p:spPr>
          <a:xfrm>
            <a:off x="2049500" y="4534633"/>
            <a:ext cx="390525" cy="2286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00" name="Shape 800"/>
        <p:cNvGrpSpPr/>
        <p:nvPr/>
      </p:nvGrpSpPr>
      <p:grpSpPr>
        <a:xfrm>
          <a:off x="0" y="0"/>
          <a:ext cx="0" cy="0"/>
          <a:chOff x="0" y="0"/>
          <a:chExt cx="0" cy="0"/>
        </a:xfrm>
      </p:grpSpPr>
      <p:sp>
        <p:nvSpPr>
          <p:cNvPr id="801" name="Google Shape;801;p95"/>
          <p:cNvSpPr txBox="1"/>
          <p:nvPr>
            <p:ph type="title"/>
          </p:nvPr>
        </p:nvSpPr>
        <p:spPr>
          <a:xfrm>
            <a:off x="161550" y="861525"/>
            <a:ext cx="8820900" cy="1028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Where to go from here</a:t>
            </a:r>
            <a:endParaRPr b="1" sz="3000">
              <a:solidFill>
                <a:srgbClr val="353535"/>
              </a:solidFill>
              <a:latin typeface="Open Sans"/>
              <a:ea typeface="Open Sans"/>
              <a:cs typeface="Open Sans"/>
              <a:sym typeface="Open Sans"/>
            </a:endParaRPr>
          </a:p>
        </p:txBody>
      </p:sp>
      <p:sp>
        <p:nvSpPr>
          <p:cNvPr id="802" name="Google Shape;802;p95"/>
          <p:cNvSpPr/>
          <p:nvPr/>
        </p:nvSpPr>
        <p:spPr>
          <a:xfrm>
            <a:off x="1118475" y="224697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1</a:t>
            </a:r>
            <a:endParaRPr sz="2600">
              <a:solidFill>
                <a:srgbClr val="EAEAEA"/>
              </a:solidFill>
              <a:latin typeface="Open Sans ExtraBold"/>
              <a:ea typeface="Open Sans ExtraBold"/>
              <a:cs typeface="Open Sans ExtraBold"/>
              <a:sym typeface="Open Sans ExtraBold"/>
            </a:endParaRPr>
          </a:p>
        </p:txBody>
      </p:sp>
      <p:sp>
        <p:nvSpPr>
          <p:cNvPr id="803" name="Google Shape;803;p95"/>
          <p:cNvSpPr/>
          <p:nvPr/>
        </p:nvSpPr>
        <p:spPr>
          <a:xfrm>
            <a:off x="1118475" y="3532202"/>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2</a:t>
            </a:r>
            <a:endParaRPr sz="2600">
              <a:solidFill>
                <a:srgbClr val="EAEAEA"/>
              </a:solidFill>
              <a:latin typeface="Open Sans ExtraBold"/>
              <a:ea typeface="Open Sans ExtraBold"/>
              <a:cs typeface="Open Sans ExtraBold"/>
              <a:sym typeface="Open Sans ExtraBold"/>
            </a:endParaRPr>
          </a:p>
        </p:txBody>
      </p:sp>
      <p:sp>
        <p:nvSpPr>
          <p:cNvPr id="804" name="Google Shape;804;p95"/>
          <p:cNvSpPr/>
          <p:nvPr/>
        </p:nvSpPr>
        <p:spPr>
          <a:xfrm>
            <a:off x="1118475" y="4817425"/>
            <a:ext cx="555900" cy="555900"/>
          </a:xfrm>
          <a:prstGeom prst="ellipse">
            <a:avLst/>
          </a:prstGeom>
          <a:solidFill>
            <a:srgbClr val="5EA5E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600">
                <a:solidFill>
                  <a:srgbClr val="EAEAEA"/>
                </a:solidFill>
                <a:latin typeface="Open Sans ExtraBold"/>
                <a:ea typeface="Open Sans ExtraBold"/>
                <a:cs typeface="Open Sans ExtraBold"/>
                <a:sym typeface="Open Sans ExtraBold"/>
              </a:rPr>
              <a:t>3</a:t>
            </a:r>
            <a:endParaRPr sz="2600">
              <a:solidFill>
                <a:srgbClr val="EAEAEA"/>
              </a:solidFill>
              <a:latin typeface="Open Sans ExtraBold"/>
              <a:ea typeface="Open Sans ExtraBold"/>
              <a:cs typeface="Open Sans ExtraBold"/>
              <a:sym typeface="Open Sans ExtraBold"/>
            </a:endParaRPr>
          </a:p>
        </p:txBody>
      </p:sp>
      <p:sp>
        <p:nvSpPr>
          <p:cNvPr id="805" name="Google Shape;805;p95"/>
          <p:cNvSpPr txBox="1"/>
          <p:nvPr/>
        </p:nvSpPr>
        <p:spPr>
          <a:xfrm>
            <a:off x="1956525" y="2110225"/>
            <a:ext cx="6069000" cy="113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your email tomorrow for instructions on how to contribute your solution! </a:t>
            </a:r>
            <a:endParaRPr sz="2400">
              <a:solidFill>
                <a:srgbClr val="353535"/>
              </a:solidFill>
              <a:latin typeface="Open Sans"/>
              <a:ea typeface="Open Sans"/>
              <a:cs typeface="Open Sans"/>
              <a:sym typeface="Open Sans"/>
            </a:endParaRPr>
          </a:p>
        </p:txBody>
      </p:sp>
      <p:sp>
        <p:nvSpPr>
          <p:cNvPr id="806" name="Google Shape;806;p95"/>
          <p:cNvSpPr txBox="1"/>
          <p:nvPr/>
        </p:nvSpPr>
        <p:spPr>
          <a:xfrm>
            <a:off x="1956525" y="3460925"/>
            <a:ext cx="6069000" cy="8874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Check out </a:t>
            </a:r>
            <a:r>
              <a:rPr lang="en" sz="2400">
                <a:solidFill>
                  <a:srgbClr val="5EA5E5"/>
                </a:solidFill>
                <a:latin typeface="Open Sans"/>
                <a:ea typeface="Open Sans"/>
                <a:cs typeface="Open Sans"/>
                <a:sym typeface="Open Sans"/>
              </a:rPr>
              <a:t>mlhlocal.host/interview-cake</a:t>
            </a:r>
            <a:r>
              <a:rPr lang="en" sz="2400">
                <a:solidFill>
                  <a:srgbClr val="353535"/>
                </a:solidFill>
                <a:latin typeface="Open Sans"/>
                <a:ea typeface="Open Sans"/>
                <a:cs typeface="Open Sans"/>
                <a:sym typeface="Open Sans"/>
              </a:rPr>
              <a:t> for more practice problems. </a:t>
            </a:r>
            <a:endParaRPr sz="2400">
              <a:solidFill>
                <a:srgbClr val="353535"/>
              </a:solidFill>
              <a:latin typeface="Open Sans"/>
              <a:ea typeface="Open Sans"/>
              <a:cs typeface="Open Sans"/>
              <a:sym typeface="Open Sans"/>
            </a:endParaRPr>
          </a:p>
        </p:txBody>
      </p:sp>
      <p:sp>
        <p:nvSpPr>
          <p:cNvPr id="807" name="Google Shape;807;p95"/>
          <p:cNvSpPr txBox="1"/>
          <p:nvPr/>
        </p:nvSpPr>
        <p:spPr>
          <a:xfrm>
            <a:off x="1956525" y="4719175"/>
            <a:ext cx="6261600" cy="1130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400">
                <a:solidFill>
                  <a:srgbClr val="353535"/>
                </a:solidFill>
                <a:latin typeface="Open Sans"/>
                <a:ea typeface="Open Sans"/>
                <a:cs typeface="Open Sans"/>
                <a:sym typeface="Open Sans"/>
              </a:rPr>
              <a:t>Learn more about efficiency and Big O Notation at </a:t>
            </a:r>
            <a:r>
              <a:rPr lang="en" sz="2400">
                <a:solidFill>
                  <a:srgbClr val="5EA5E5"/>
                </a:solidFill>
                <a:latin typeface="Open Sans"/>
                <a:ea typeface="Open Sans"/>
                <a:cs typeface="Open Sans"/>
                <a:sym typeface="Open Sans"/>
              </a:rPr>
              <a:t>http://mlhlocal.host/big-o-notation</a:t>
            </a:r>
            <a:endParaRPr sz="2400">
              <a:solidFill>
                <a:srgbClr val="5EA5E5"/>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11" name="Shape 811"/>
        <p:cNvGrpSpPr/>
        <p:nvPr/>
      </p:nvGrpSpPr>
      <p:grpSpPr>
        <a:xfrm>
          <a:off x="0" y="0"/>
          <a:ext cx="0" cy="0"/>
          <a:chOff x="0" y="0"/>
          <a:chExt cx="0" cy="0"/>
        </a:xfrm>
      </p:grpSpPr>
      <p:sp>
        <p:nvSpPr>
          <p:cNvPr id="812" name="Google Shape;812;p96"/>
          <p:cNvSpPr txBox="1"/>
          <p:nvPr>
            <p:ph type="title"/>
          </p:nvPr>
        </p:nvSpPr>
        <p:spPr>
          <a:xfrm>
            <a:off x="161550" y="1663975"/>
            <a:ext cx="8820900" cy="65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3000">
                <a:solidFill>
                  <a:schemeClr val="lt1"/>
                </a:solidFill>
                <a:latin typeface="Open Sans"/>
                <a:ea typeface="Open Sans"/>
                <a:cs typeface="Open Sans"/>
                <a:sym typeface="Open Sans"/>
              </a:rPr>
              <a:t>Sign up for the MLH Career Lab!</a:t>
            </a:r>
            <a:endParaRPr b="1" i="1" sz="3000">
              <a:solidFill>
                <a:schemeClr val="lt1"/>
              </a:solidFill>
              <a:latin typeface="Open Sans"/>
              <a:ea typeface="Open Sans"/>
              <a:cs typeface="Open Sans"/>
              <a:sym typeface="Open Sans"/>
            </a:endParaRPr>
          </a:p>
        </p:txBody>
      </p:sp>
      <p:pic>
        <p:nvPicPr>
          <p:cNvPr id="813" name="Google Shape;813;p96"/>
          <p:cNvPicPr preferRelativeResize="0"/>
          <p:nvPr/>
        </p:nvPicPr>
        <p:blipFill>
          <a:blip r:embed="rId3">
            <a:alphaModFix/>
          </a:blip>
          <a:stretch>
            <a:fillRect/>
          </a:stretch>
        </p:blipFill>
        <p:spPr>
          <a:xfrm>
            <a:off x="3293548" y="366350"/>
            <a:ext cx="2556899" cy="1076763"/>
          </a:xfrm>
          <a:prstGeom prst="rect">
            <a:avLst/>
          </a:prstGeom>
          <a:noFill/>
          <a:ln>
            <a:noFill/>
          </a:ln>
        </p:spPr>
      </p:pic>
      <p:sp>
        <p:nvSpPr>
          <p:cNvPr id="814" name="Google Shape;814;p96"/>
          <p:cNvSpPr/>
          <p:nvPr/>
        </p:nvSpPr>
        <p:spPr>
          <a:xfrm>
            <a:off x="877950" y="2471450"/>
            <a:ext cx="7388100" cy="893700"/>
          </a:xfrm>
          <a:prstGeom prst="rect">
            <a:avLst/>
          </a:prstGeom>
          <a:solidFill>
            <a:srgbClr val="5EA5E5"/>
          </a:solidFill>
          <a:ln cap="flat" cmpd="sng" w="7620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D966"/>
                </a:solidFill>
                <a:latin typeface="Open Sans"/>
                <a:ea typeface="Open Sans"/>
                <a:cs typeface="Open Sans"/>
                <a:sym typeface="Open Sans"/>
              </a:rPr>
              <a:t>http://mlhlocal.host/career-lab</a:t>
            </a:r>
            <a:endParaRPr sz="3000">
              <a:solidFill>
                <a:srgbClr val="FFD966"/>
              </a:solidFill>
            </a:endParaRPr>
          </a:p>
        </p:txBody>
      </p:sp>
      <p:sp>
        <p:nvSpPr>
          <p:cNvPr id="815" name="Google Shape;815;p96"/>
          <p:cNvSpPr txBox="1"/>
          <p:nvPr/>
        </p:nvSpPr>
        <p:spPr>
          <a:xfrm>
            <a:off x="344700" y="3711800"/>
            <a:ext cx="6189600" cy="2804400"/>
          </a:xfrm>
          <a:prstGeom prst="rect">
            <a:avLst/>
          </a:prstGeom>
          <a:noFill/>
          <a:ln>
            <a:noFill/>
          </a:ln>
        </p:spPr>
        <p:txBody>
          <a:bodyPr anchorCtr="0" anchor="ctr" bIns="91425" lIns="91425" spcFirstLastPara="1" rIns="91425" wrap="square" tIns="91425">
            <a:noAutofit/>
          </a:bodyPr>
          <a:lstStyle/>
          <a:p>
            <a:pPr indent="-355600" lvl="0" marL="457200" rtl="0" algn="l">
              <a:lnSpc>
                <a:spcPct val="125000"/>
              </a:lnSpc>
              <a:spcBef>
                <a:spcPts val="0"/>
              </a:spcBef>
              <a:spcAft>
                <a:spcPts val="0"/>
              </a:spcAft>
              <a:buClr>
                <a:schemeClr val="lt1"/>
              </a:buClr>
              <a:buSzPts val="2000"/>
              <a:buFont typeface="Open Sans"/>
              <a:buChar char="●"/>
            </a:pPr>
            <a:r>
              <a:rPr lang="en" sz="2000">
                <a:solidFill>
                  <a:schemeClr val="lt1"/>
                </a:solidFill>
                <a:latin typeface="Open Sans"/>
                <a:ea typeface="Open Sans"/>
                <a:cs typeface="Open Sans"/>
                <a:sym typeface="Open Sans"/>
              </a:rPr>
              <a:t>Browse a curated list of cool companies to work for.</a:t>
            </a:r>
            <a:endParaRPr sz="2000">
              <a:solidFill>
                <a:schemeClr val="lt1"/>
              </a:solidFill>
              <a:latin typeface="Open Sans"/>
              <a:ea typeface="Open Sans"/>
              <a:cs typeface="Open Sans"/>
              <a:sym typeface="Open Sans"/>
            </a:endParaRPr>
          </a:p>
          <a:p>
            <a:pPr indent="-355600" lvl="0" marL="457200" rtl="0" algn="l">
              <a:lnSpc>
                <a:spcPct val="125000"/>
              </a:lnSpc>
              <a:spcBef>
                <a:spcPts val="1000"/>
              </a:spcBef>
              <a:spcAft>
                <a:spcPts val="0"/>
              </a:spcAft>
              <a:buClr>
                <a:schemeClr val="lt1"/>
              </a:buClr>
              <a:buSzPts val="2000"/>
              <a:buFont typeface="Open Sans"/>
              <a:buChar char="●"/>
            </a:pPr>
            <a:r>
              <a:rPr lang="en" sz="2000">
                <a:solidFill>
                  <a:schemeClr val="lt1"/>
                </a:solidFill>
                <a:latin typeface="Open Sans"/>
                <a:ea typeface="Open Sans"/>
                <a:cs typeface="Open Sans"/>
                <a:sym typeface="Open Sans"/>
              </a:rPr>
              <a:t>Apply for jobs and internships from companies that want to recruit directly from the MLH community.</a:t>
            </a:r>
            <a:endParaRPr sz="2000">
              <a:solidFill>
                <a:schemeClr val="lt1"/>
              </a:solidFill>
              <a:latin typeface="Open Sans"/>
              <a:ea typeface="Open Sans"/>
              <a:cs typeface="Open Sans"/>
              <a:sym typeface="Open Sans"/>
            </a:endParaRPr>
          </a:p>
          <a:p>
            <a:pPr indent="-355600" lvl="0" marL="457200" rtl="0" algn="l">
              <a:lnSpc>
                <a:spcPct val="125000"/>
              </a:lnSpc>
              <a:spcBef>
                <a:spcPts val="1000"/>
              </a:spcBef>
              <a:spcAft>
                <a:spcPts val="1000"/>
              </a:spcAft>
              <a:buClr>
                <a:schemeClr val="lt1"/>
              </a:buClr>
              <a:buSzPts val="2000"/>
              <a:buFont typeface="Open Sans"/>
              <a:buChar char="●"/>
            </a:pPr>
            <a:r>
              <a:rPr lang="en" sz="2000">
                <a:solidFill>
                  <a:schemeClr val="lt1"/>
                </a:solidFill>
                <a:latin typeface="Open Sans"/>
                <a:ea typeface="Open Sans"/>
                <a:cs typeface="Open Sans"/>
                <a:sym typeface="Open Sans"/>
              </a:rPr>
              <a:t>Receive updates and career advice from MLH!</a:t>
            </a:r>
            <a:endParaRPr sz="2000">
              <a:solidFill>
                <a:schemeClr val="lt1"/>
              </a:solidFill>
              <a:latin typeface="Open Sans"/>
              <a:ea typeface="Open Sans"/>
              <a:cs typeface="Open Sans"/>
              <a:sym typeface="Open Sans"/>
            </a:endParaRPr>
          </a:p>
        </p:txBody>
      </p:sp>
      <p:pic>
        <p:nvPicPr>
          <p:cNvPr id="816" name="Google Shape;816;p96"/>
          <p:cNvPicPr preferRelativeResize="0"/>
          <p:nvPr/>
        </p:nvPicPr>
        <p:blipFill>
          <a:blip r:embed="rId4">
            <a:alphaModFix/>
          </a:blip>
          <a:stretch>
            <a:fillRect/>
          </a:stretch>
        </p:blipFill>
        <p:spPr>
          <a:xfrm>
            <a:off x="6351200" y="3914100"/>
            <a:ext cx="2399801" cy="2399801"/>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0" name="Shape 820"/>
        <p:cNvGrpSpPr/>
        <p:nvPr/>
      </p:nvGrpSpPr>
      <p:grpSpPr>
        <a:xfrm>
          <a:off x="0" y="0"/>
          <a:ext cx="0" cy="0"/>
          <a:chOff x="0" y="0"/>
          <a:chExt cx="0" cy="0"/>
        </a:xfrm>
      </p:grpSpPr>
      <p:pic>
        <p:nvPicPr>
          <p:cNvPr id="821" name="Google Shape;821;p97"/>
          <p:cNvPicPr preferRelativeResize="0"/>
          <p:nvPr/>
        </p:nvPicPr>
        <p:blipFill>
          <a:blip r:embed="rId3">
            <a:alphaModFix/>
          </a:blip>
          <a:stretch>
            <a:fillRect/>
          </a:stretch>
        </p:blipFill>
        <p:spPr>
          <a:xfrm>
            <a:off x="2771112" y="1568300"/>
            <a:ext cx="3601825" cy="1357900"/>
          </a:xfrm>
          <a:prstGeom prst="rect">
            <a:avLst/>
          </a:prstGeom>
          <a:noFill/>
          <a:ln>
            <a:noFill/>
          </a:ln>
        </p:spPr>
      </p:pic>
      <p:sp>
        <p:nvSpPr>
          <p:cNvPr id="822" name="Google Shape;822;p97"/>
          <p:cNvSpPr txBox="1"/>
          <p:nvPr/>
        </p:nvSpPr>
        <p:spPr>
          <a:xfrm>
            <a:off x="1962913" y="1005250"/>
            <a:ext cx="5218200" cy="581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2200">
                <a:solidFill>
                  <a:srgbClr val="F7D48B"/>
                </a:solidFill>
                <a:latin typeface="Open Sans"/>
                <a:ea typeface="Open Sans"/>
                <a:cs typeface="Open Sans"/>
                <a:sym typeface="Open Sans"/>
              </a:rPr>
              <a:t>Drop your resume with</a:t>
            </a:r>
            <a:endParaRPr i="1" sz="2200">
              <a:solidFill>
                <a:srgbClr val="F7D48B"/>
              </a:solidFill>
              <a:latin typeface="Open Sans"/>
              <a:ea typeface="Open Sans"/>
              <a:cs typeface="Open Sans"/>
              <a:sym typeface="Open Sans"/>
            </a:endParaRPr>
          </a:p>
        </p:txBody>
      </p:sp>
      <p:sp>
        <p:nvSpPr>
          <p:cNvPr id="823" name="Google Shape;823;p97"/>
          <p:cNvSpPr txBox="1"/>
          <p:nvPr/>
        </p:nvSpPr>
        <p:spPr>
          <a:xfrm>
            <a:off x="1869000" y="3064813"/>
            <a:ext cx="5406000" cy="1954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FFFFFF"/>
                </a:solidFill>
              </a:rPr>
              <a:t>By attending this workshop you have the opportunity to connect with a Citrix recruiter directly! Click on the button below to join the Citrix talent network.</a:t>
            </a:r>
            <a:endParaRPr>
              <a:solidFill>
                <a:srgbClr val="FFFFFF"/>
              </a:solidFill>
            </a:endParaRPr>
          </a:p>
        </p:txBody>
      </p:sp>
      <p:sp>
        <p:nvSpPr>
          <p:cNvPr id="824" name="Google Shape;824;p97">
            <a:hlinkClick r:id="rId4"/>
          </p:cNvPr>
          <p:cNvSpPr/>
          <p:nvPr/>
        </p:nvSpPr>
        <p:spPr>
          <a:xfrm>
            <a:off x="3597475" y="5157950"/>
            <a:ext cx="1949100" cy="694800"/>
          </a:xfrm>
          <a:prstGeom prst="rect">
            <a:avLst/>
          </a:prstGeom>
          <a:solidFill>
            <a:srgbClr val="F7D48B"/>
          </a:solidFill>
          <a:ln>
            <a:noFill/>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rPr b="1" lang="en" sz="1800">
                <a:solidFill>
                  <a:srgbClr val="FFFFFF"/>
                </a:solidFill>
              </a:rPr>
              <a:t>Submit Resume</a:t>
            </a:r>
            <a:endParaRPr b="1" sz="1800">
              <a:solidFill>
                <a:srgbClr val="FFFFFF"/>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8" name="Shape 828"/>
        <p:cNvGrpSpPr/>
        <p:nvPr/>
      </p:nvGrpSpPr>
      <p:grpSpPr>
        <a:xfrm>
          <a:off x="0" y="0"/>
          <a:ext cx="0" cy="0"/>
          <a:chOff x="0" y="0"/>
          <a:chExt cx="0" cy="0"/>
        </a:xfrm>
      </p:grpSpPr>
      <p:sp>
        <p:nvSpPr>
          <p:cNvPr id="829" name="Google Shape;829;p98"/>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Anagrams</a:t>
            </a:r>
            <a:endParaRPr/>
          </a:p>
        </p:txBody>
      </p:sp>
      <p:sp>
        <p:nvSpPr>
          <p:cNvPr id="830" name="Google Shape;830;p98"/>
          <p:cNvSpPr txBox="1"/>
          <p:nvPr/>
        </p:nvSpPr>
        <p:spPr>
          <a:xfrm>
            <a:off x="266675" y="3141825"/>
            <a:ext cx="44139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solidFill>
                  <a:schemeClr val="dk1"/>
                </a:solidFill>
                <a:latin typeface="Open Sans"/>
                <a:ea typeface="Open Sans"/>
                <a:cs typeface="Open Sans"/>
                <a:sym typeface="Open Sans"/>
              </a:rPr>
              <a:t>Write a function that takes two inputs, a pair of strings, and proves if they are anagrams (contain all the same letters) of each other. </a:t>
            </a:r>
            <a:endParaRPr sz="2000">
              <a:solidFill>
                <a:schemeClr val="dk1"/>
              </a:solidFill>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31" name="Google Shape;831;p98"/>
          <p:cNvGrpSpPr/>
          <p:nvPr/>
        </p:nvGrpSpPr>
        <p:grpSpPr>
          <a:xfrm>
            <a:off x="4777150" y="3076345"/>
            <a:ext cx="4083950" cy="3075933"/>
            <a:chOff x="1248950" y="4479479"/>
            <a:chExt cx="4083950" cy="1885803"/>
          </a:xfrm>
        </p:grpSpPr>
        <p:grpSp>
          <p:nvGrpSpPr>
            <p:cNvPr id="832" name="Google Shape;832;p98"/>
            <p:cNvGrpSpPr/>
            <p:nvPr/>
          </p:nvGrpSpPr>
          <p:grpSpPr>
            <a:xfrm>
              <a:off x="1248950" y="4479479"/>
              <a:ext cx="4083950" cy="1885803"/>
              <a:chOff x="1248950" y="4479479"/>
              <a:chExt cx="4083950" cy="1885803"/>
            </a:xfrm>
          </p:grpSpPr>
          <p:sp>
            <p:nvSpPr>
              <p:cNvPr id="833" name="Google Shape;833;p98"/>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98"/>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98"/>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36" name="Google Shape;836;p98"/>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98"/>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98"/>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39" name="Google Shape;839;p98"/>
          <p:cNvGrpSpPr/>
          <p:nvPr/>
        </p:nvGrpSpPr>
        <p:grpSpPr>
          <a:xfrm>
            <a:off x="4827275" y="3477828"/>
            <a:ext cx="3983700" cy="2674763"/>
            <a:chOff x="1464738" y="2582325"/>
            <a:chExt cx="3983700" cy="4953264"/>
          </a:xfrm>
        </p:grpSpPr>
        <p:sp>
          <p:nvSpPr>
            <p:cNvPr id="840" name="Google Shape;840;p98"/>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anagram</a:t>
              </a:r>
              <a:r>
                <a:rPr lang="en">
                  <a:solidFill>
                    <a:srgbClr val="EAEAEA"/>
                  </a:solidFill>
                  <a:latin typeface="Consolas"/>
                  <a:ea typeface="Consolas"/>
                  <a:cs typeface="Consolas"/>
                  <a:sym typeface="Consolas"/>
                </a:rPr>
                <a:t>("dairy", "diary")</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anagram("cars", "face")</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41" name="Google Shape;841;p98"/>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42" name="Google Shape;842;p98"/>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#1 </a:t>
            </a:r>
            <a:endParaRPr b="1" sz="3000">
              <a:solidFill>
                <a:srgbClr val="353535"/>
              </a:solidFill>
              <a:latin typeface="Open Sans"/>
              <a:ea typeface="Open Sans"/>
              <a:cs typeface="Open Sans"/>
              <a:sym typeface="Open Sans"/>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46" name="Shape 846"/>
        <p:cNvGrpSpPr/>
        <p:nvPr/>
      </p:nvGrpSpPr>
      <p:grpSpPr>
        <a:xfrm>
          <a:off x="0" y="0"/>
          <a:ext cx="0" cy="0"/>
          <a:chOff x="0" y="0"/>
          <a:chExt cx="0" cy="0"/>
        </a:xfrm>
      </p:grpSpPr>
      <p:sp>
        <p:nvSpPr>
          <p:cNvPr id="847" name="Google Shape;847;p99"/>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Vowel Counts</a:t>
            </a:r>
            <a:endParaRPr/>
          </a:p>
        </p:txBody>
      </p:sp>
      <p:sp>
        <p:nvSpPr>
          <p:cNvPr id="848" name="Google Shape;848;p99"/>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latin typeface="Open Sans"/>
                <a:ea typeface="Open Sans"/>
                <a:cs typeface="Open Sans"/>
                <a:sym typeface="Open Sans"/>
              </a:rPr>
              <a:t>Write a function that takes a single input, a string, </a:t>
            </a:r>
            <a:r>
              <a:rPr lang="en" sz="2000">
                <a:latin typeface="Open Sans"/>
                <a:ea typeface="Open Sans"/>
                <a:cs typeface="Open Sans"/>
                <a:sym typeface="Open Sans"/>
              </a:rPr>
              <a:t>and return the counts of all the vowels. </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49" name="Google Shape;849;p99"/>
          <p:cNvGrpSpPr/>
          <p:nvPr/>
        </p:nvGrpSpPr>
        <p:grpSpPr>
          <a:xfrm>
            <a:off x="4777150" y="3076345"/>
            <a:ext cx="4083950" cy="3075933"/>
            <a:chOff x="1248950" y="4479479"/>
            <a:chExt cx="4083950" cy="1885803"/>
          </a:xfrm>
        </p:grpSpPr>
        <p:grpSp>
          <p:nvGrpSpPr>
            <p:cNvPr id="850" name="Google Shape;850;p99"/>
            <p:cNvGrpSpPr/>
            <p:nvPr/>
          </p:nvGrpSpPr>
          <p:grpSpPr>
            <a:xfrm>
              <a:off x="1248950" y="4479479"/>
              <a:ext cx="4083950" cy="1885803"/>
              <a:chOff x="1248950" y="4479479"/>
              <a:chExt cx="4083950" cy="1885803"/>
            </a:xfrm>
          </p:grpSpPr>
          <p:sp>
            <p:nvSpPr>
              <p:cNvPr id="851" name="Google Shape;851;p99"/>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99"/>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99"/>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54" name="Google Shape;854;p99"/>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99"/>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99"/>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57" name="Google Shape;857;p99"/>
          <p:cNvGrpSpPr/>
          <p:nvPr/>
        </p:nvGrpSpPr>
        <p:grpSpPr>
          <a:xfrm>
            <a:off x="4827275" y="3477828"/>
            <a:ext cx="3983700" cy="2674763"/>
            <a:chOff x="1464738" y="2582325"/>
            <a:chExt cx="3983700" cy="4953264"/>
          </a:xfrm>
        </p:grpSpPr>
        <p:sp>
          <p:nvSpPr>
            <p:cNvPr id="858" name="Google Shape;858;p99"/>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vowels</a:t>
              </a:r>
              <a:r>
                <a:rPr lang="en">
                  <a:solidFill>
                    <a:srgbClr val="EAEAEA"/>
                  </a:solidFill>
                  <a:latin typeface="Consolas"/>
                  <a:ea typeface="Consolas"/>
                  <a:cs typeface="Consolas"/>
                  <a:sym typeface="Consolas"/>
                </a:rPr>
                <a:t>("HELLO, WORLD!")</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 E: 1, O: 2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vowels</a:t>
              </a:r>
              <a:r>
                <a:rPr lang="en">
                  <a:solidFill>
                    <a:srgbClr val="EAEAEA"/>
                  </a:solidFill>
                  <a:latin typeface="Consolas"/>
                  <a:ea typeface="Consolas"/>
                  <a:cs typeface="Consolas"/>
                  <a:sym typeface="Consolas"/>
                </a:rPr>
                <a:t>("Major League Hacking")</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 a: 3, e: 2, i: 1, o: 1, u: 1 }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59" name="Google Shape;859;p99"/>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60" name="Google Shape;860;p99"/>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2</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64" name="Shape 864"/>
        <p:cNvGrpSpPr/>
        <p:nvPr/>
      </p:nvGrpSpPr>
      <p:grpSpPr>
        <a:xfrm>
          <a:off x="0" y="0"/>
          <a:ext cx="0" cy="0"/>
          <a:chOff x="0" y="0"/>
          <a:chExt cx="0" cy="0"/>
        </a:xfrm>
      </p:grpSpPr>
      <p:sp>
        <p:nvSpPr>
          <p:cNvPr id="865" name="Google Shape;865;p100"/>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Palindromes</a:t>
            </a:r>
            <a:endParaRPr/>
          </a:p>
        </p:txBody>
      </p:sp>
      <p:sp>
        <p:nvSpPr>
          <p:cNvPr id="866" name="Google Shape;866;p100"/>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Clr>
                <a:schemeClr val="dk1"/>
              </a:buClr>
              <a:buSzPts val="1100"/>
              <a:buFont typeface="Arial"/>
              <a:buNone/>
            </a:pPr>
            <a:r>
              <a:rPr lang="en" sz="2000">
                <a:latin typeface="Open Sans"/>
                <a:ea typeface="Open Sans"/>
                <a:cs typeface="Open Sans"/>
                <a:sym typeface="Open Sans"/>
              </a:rPr>
              <a:t>Write a function that takes a single input, a string, and return if the string is a palindrome (reads the same backwards as forwards</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grpSp>
        <p:nvGrpSpPr>
          <p:cNvPr id="867" name="Google Shape;867;p100"/>
          <p:cNvGrpSpPr/>
          <p:nvPr/>
        </p:nvGrpSpPr>
        <p:grpSpPr>
          <a:xfrm>
            <a:off x="4777150" y="3076345"/>
            <a:ext cx="4083950" cy="3075933"/>
            <a:chOff x="1248950" y="4479479"/>
            <a:chExt cx="4083950" cy="1885803"/>
          </a:xfrm>
        </p:grpSpPr>
        <p:grpSp>
          <p:nvGrpSpPr>
            <p:cNvPr id="868" name="Google Shape;868;p100"/>
            <p:cNvGrpSpPr/>
            <p:nvPr/>
          </p:nvGrpSpPr>
          <p:grpSpPr>
            <a:xfrm>
              <a:off x="1248950" y="4479479"/>
              <a:ext cx="4083950" cy="1885803"/>
              <a:chOff x="1248950" y="4479479"/>
              <a:chExt cx="4083950" cy="1885803"/>
            </a:xfrm>
          </p:grpSpPr>
          <p:sp>
            <p:nvSpPr>
              <p:cNvPr id="869" name="Google Shape;869;p100"/>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00"/>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00"/>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72" name="Google Shape;872;p100"/>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3" name="Google Shape;873;p100"/>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4" name="Google Shape;874;p100"/>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75" name="Google Shape;875;p100"/>
          <p:cNvGrpSpPr/>
          <p:nvPr/>
        </p:nvGrpSpPr>
        <p:grpSpPr>
          <a:xfrm>
            <a:off x="4827275" y="3477828"/>
            <a:ext cx="3983700" cy="2674763"/>
            <a:chOff x="1464738" y="2582325"/>
            <a:chExt cx="3983700" cy="4953264"/>
          </a:xfrm>
        </p:grpSpPr>
        <p:sp>
          <p:nvSpPr>
            <p:cNvPr id="876" name="Google Shape;876;p100"/>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palindrome</a:t>
              </a:r>
              <a:r>
                <a:rPr lang="en">
                  <a:solidFill>
                    <a:srgbClr val="EAEAEA"/>
                  </a:solidFill>
                  <a:latin typeface="Consolas"/>
                  <a:ea typeface="Consolas"/>
                  <a:cs typeface="Consolas"/>
                  <a:sym typeface="Consolas"/>
                </a:rPr>
                <a:t>("racecar")</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palindrome</a:t>
              </a:r>
              <a:r>
                <a:rPr lang="en">
                  <a:solidFill>
                    <a:srgbClr val="EAEAEA"/>
                  </a:solidFill>
                  <a:latin typeface="Consolas"/>
                  <a:ea typeface="Consolas"/>
                  <a:cs typeface="Consolas"/>
                  <a:sym typeface="Consolas"/>
                </a:rPr>
                <a:t>("hacking")</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77" name="Google Shape;877;p100"/>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
        <p:nvSpPr>
          <p:cNvPr id="878" name="Google Shape;878;p100"/>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3</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82" name="Shape 882"/>
        <p:cNvGrpSpPr/>
        <p:nvPr/>
      </p:nvGrpSpPr>
      <p:grpSpPr>
        <a:xfrm>
          <a:off x="0" y="0"/>
          <a:ext cx="0" cy="0"/>
          <a:chOff x="0" y="0"/>
          <a:chExt cx="0" cy="0"/>
        </a:xfrm>
      </p:grpSpPr>
      <p:sp>
        <p:nvSpPr>
          <p:cNvPr id="883" name="Google Shape;883;p101"/>
          <p:cNvSpPr txBox="1"/>
          <p:nvPr>
            <p:ph type="title"/>
          </p:nvPr>
        </p:nvSpPr>
        <p:spPr>
          <a:xfrm>
            <a:off x="282900" y="1768175"/>
            <a:ext cx="8578200" cy="783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Valid </a:t>
            </a:r>
            <a:r>
              <a:rPr lang="en"/>
              <a:t>Parentheses</a:t>
            </a:r>
            <a:endParaRPr/>
          </a:p>
        </p:txBody>
      </p:sp>
      <p:sp>
        <p:nvSpPr>
          <p:cNvPr id="884" name="Google Shape;884;p101"/>
          <p:cNvSpPr txBox="1"/>
          <p:nvPr/>
        </p:nvSpPr>
        <p:spPr>
          <a:xfrm>
            <a:off x="266675" y="3141825"/>
            <a:ext cx="4247700" cy="30759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0"/>
              </a:spcAft>
              <a:buNone/>
            </a:pPr>
            <a:r>
              <a:rPr lang="en" sz="2000">
                <a:latin typeface="Open Sans"/>
                <a:ea typeface="Open Sans"/>
                <a:cs typeface="Open Sans"/>
                <a:sym typeface="Open Sans"/>
              </a:rPr>
              <a:t>Write a function that takes a single input, a string, and return if the string has valid parenthesis (open brackets closed with closing brackets). Use ‘</a:t>
            </a:r>
            <a:r>
              <a:rPr lang="en" sz="2000">
                <a:latin typeface="Open Sans"/>
                <a:ea typeface="Open Sans"/>
                <a:cs typeface="Open Sans"/>
                <a:sym typeface="Open Sans"/>
              </a:rPr>
              <a:t>[{(‘ brackets.</a:t>
            </a:r>
            <a:endParaRPr sz="2000">
              <a:latin typeface="Open Sans"/>
              <a:ea typeface="Open Sans"/>
              <a:cs typeface="Open Sans"/>
              <a:sym typeface="Open Sans"/>
            </a:endParaRPr>
          </a:p>
          <a:p>
            <a:pPr indent="0" lvl="0" marL="0" rtl="0" algn="l">
              <a:lnSpc>
                <a:spcPct val="130000"/>
              </a:lnSpc>
              <a:spcBef>
                <a:spcPts val="0"/>
              </a:spcBef>
              <a:spcAft>
                <a:spcPts val="0"/>
              </a:spcAft>
              <a:buNone/>
            </a:pPr>
            <a:r>
              <a:t/>
            </a:r>
            <a:endParaRPr b="1" sz="2200">
              <a:solidFill>
                <a:schemeClr val="dk1"/>
              </a:solidFill>
              <a:latin typeface="Open Sans"/>
              <a:ea typeface="Open Sans"/>
              <a:cs typeface="Open Sans"/>
              <a:sym typeface="Open Sans"/>
            </a:endParaRPr>
          </a:p>
        </p:txBody>
      </p:sp>
      <p:sp>
        <p:nvSpPr>
          <p:cNvPr id="885" name="Google Shape;885;p101"/>
          <p:cNvSpPr txBox="1"/>
          <p:nvPr>
            <p:ph type="title"/>
          </p:nvPr>
        </p:nvSpPr>
        <p:spPr>
          <a:xfrm>
            <a:off x="161550" y="928650"/>
            <a:ext cx="8820900" cy="6405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353535"/>
                </a:solidFill>
                <a:latin typeface="Open Sans"/>
                <a:ea typeface="Open Sans"/>
                <a:cs typeface="Open Sans"/>
                <a:sym typeface="Open Sans"/>
              </a:rPr>
              <a:t>Additional Practice Problem #</a:t>
            </a:r>
            <a:r>
              <a:rPr lang="en" sz="3000">
                <a:solidFill>
                  <a:srgbClr val="353535"/>
                </a:solidFill>
              </a:rPr>
              <a:t>4</a:t>
            </a:r>
            <a:r>
              <a:rPr b="1" lang="en" sz="3000">
                <a:solidFill>
                  <a:srgbClr val="353535"/>
                </a:solidFill>
                <a:latin typeface="Open Sans"/>
                <a:ea typeface="Open Sans"/>
                <a:cs typeface="Open Sans"/>
                <a:sym typeface="Open Sans"/>
              </a:rPr>
              <a:t> </a:t>
            </a:r>
            <a:endParaRPr b="1" sz="3000">
              <a:solidFill>
                <a:srgbClr val="353535"/>
              </a:solidFill>
              <a:latin typeface="Open Sans"/>
              <a:ea typeface="Open Sans"/>
              <a:cs typeface="Open Sans"/>
              <a:sym typeface="Open Sans"/>
            </a:endParaRPr>
          </a:p>
        </p:txBody>
      </p:sp>
      <p:grpSp>
        <p:nvGrpSpPr>
          <p:cNvPr id="886" name="Google Shape;886;p101"/>
          <p:cNvGrpSpPr/>
          <p:nvPr/>
        </p:nvGrpSpPr>
        <p:grpSpPr>
          <a:xfrm>
            <a:off x="4777150" y="3065608"/>
            <a:ext cx="4083950" cy="3075933"/>
            <a:chOff x="1248950" y="4479479"/>
            <a:chExt cx="4083950" cy="1885803"/>
          </a:xfrm>
        </p:grpSpPr>
        <p:grpSp>
          <p:nvGrpSpPr>
            <p:cNvPr id="887" name="Google Shape;887;p101"/>
            <p:cNvGrpSpPr/>
            <p:nvPr/>
          </p:nvGrpSpPr>
          <p:grpSpPr>
            <a:xfrm>
              <a:off x="1248950" y="4479479"/>
              <a:ext cx="4083950" cy="1885803"/>
              <a:chOff x="1248950" y="4479479"/>
              <a:chExt cx="4083950" cy="1885803"/>
            </a:xfrm>
          </p:grpSpPr>
          <p:sp>
            <p:nvSpPr>
              <p:cNvPr id="888" name="Google Shape;888;p101"/>
              <p:cNvSpPr/>
              <p:nvPr/>
            </p:nvSpPr>
            <p:spPr>
              <a:xfrm>
                <a:off x="1249000" y="4479479"/>
                <a:ext cx="4083900" cy="1344000"/>
              </a:xfrm>
              <a:prstGeom prst="roundRect">
                <a:avLst>
                  <a:gd fmla="val 5513" name="adj"/>
                </a:avLst>
              </a:prstGeom>
              <a:noFill/>
              <a:ln cap="flat" cmpd="sng" w="19050">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101"/>
              <p:cNvSpPr/>
              <p:nvPr/>
            </p:nvSpPr>
            <p:spPr>
              <a:xfrm>
                <a:off x="1249000" y="4666297"/>
                <a:ext cx="4083900" cy="929100"/>
              </a:xfrm>
              <a:prstGeom prst="rect">
                <a:avLst/>
              </a:prstGeom>
              <a:solidFill>
                <a:srgbClr val="35353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01"/>
              <p:cNvSpPr/>
              <p:nvPr/>
            </p:nvSpPr>
            <p:spPr>
              <a:xfrm>
                <a:off x="1248950" y="5504882"/>
                <a:ext cx="4083900" cy="860400"/>
              </a:xfrm>
              <a:prstGeom prst="roundRect">
                <a:avLst>
                  <a:gd fmla="val 11509" name="adj"/>
                </a:avLst>
              </a:prstGeom>
              <a:solidFill>
                <a:srgbClr val="353535"/>
              </a:solidFill>
              <a:ln cap="flat" cmpd="sng" w="28575">
                <a:solidFill>
                  <a:srgbClr val="353535"/>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1" name="Google Shape;891;p101"/>
            <p:cNvSpPr/>
            <p:nvPr/>
          </p:nvSpPr>
          <p:spPr>
            <a:xfrm>
              <a:off x="1364650" y="4523732"/>
              <a:ext cx="138600" cy="111000"/>
            </a:xfrm>
            <a:prstGeom prst="ellipse">
              <a:avLst/>
            </a:prstGeom>
            <a:solidFill>
              <a:srgbClr val="ED85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101"/>
            <p:cNvSpPr/>
            <p:nvPr/>
          </p:nvSpPr>
          <p:spPr>
            <a:xfrm>
              <a:off x="1536007" y="4523741"/>
              <a:ext cx="138600" cy="111000"/>
            </a:xfrm>
            <a:prstGeom prst="ellipse">
              <a:avLst/>
            </a:prstGeom>
            <a:solidFill>
              <a:srgbClr val="F7D48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101"/>
            <p:cNvSpPr/>
            <p:nvPr/>
          </p:nvSpPr>
          <p:spPr>
            <a:xfrm>
              <a:off x="1707363" y="4523741"/>
              <a:ext cx="138600" cy="111000"/>
            </a:xfrm>
            <a:prstGeom prst="ellipse">
              <a:avLst/>
            </a:prstGeom>
            <a:solidFill>
              <a:srgbClr val="99F48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94" name="Google Shape;894;p101"/>
          <p:cNvGrpSpPr/>
          <p:nvPr/>
        </p:nvGrpSpPr>
        <p:grpSpPr>
          <a:xfrm>
            <a:off x="4827275" y="3477828"/>
            <a:ext cx="3983700" cy="2674763"/>
            <a:chOff x="1464738" y="2582325"/>
            <a:chExt cx="3983700" cy="4953264"/>
          </a:xfrm>
        </p:grpSpPr>
        <p:sp>
          <p:nvSpPr>
            <p:cNvPr id="895" name="Google Shape;895;p101"/>
            <p:cNvSpPr txBox="1"/>
            <p:nvPr/>
          </p:nvSpPr>
          <p:spPr>
            <a:xfrm>
              <a:off x="1850538" y="2583189"/>
              <a:ext cx="35979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brackets</a:t>
              </a:r>
              <a:r>
                <a:rPr lang="en">
                  <a:solidFill>
                    <a:srgbClr val="EAEAEA"/>
                  </a:solidFill>
                  <a:latin typeface="Consolas"/>
                  <a:ea typeface="Consolas"/>
                  <a:cs typeface="Consolas"/>
                  <a:sym typeface="Consolas"/>
                </a:rPr>
                <a:t>("[[(M){L}[H]]]")</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rPr lang="en">
                  <a:solidFill>
                    <a:srgbClr val="EAEAEA"/>
                  </a:solidFill>
                  <a:latin typeface="Consolas"/>
                  <a:ea typeface="Consolas"/>
                  <a:cs typeface="Consolas"/>
                  <a:sym typeface="Consolas"/>
                </a:rPr>
                <a:t>TRUE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input</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brackets</a:t>
              </a:r>
              <a:r>
                <a:rPr lang="en">
                  <a:solidFill>
                    <a:srgbClr val="EAEAEA"/>
                  </a:solidFill>
                  <a:latin typeface="Consolas"/>
                  <a:ea typeface="Consolas"/>
                  <a:cs typeface="Consolas"/>
                  <a:sym typeface="Consolas"/>
                </a:rPr>
                <a:t>("(M[L)]{h}")</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t/>
              </a:r>
              <a:endParaRPr>
                <a:solidFill>
                  <a:srgbClr val="EAEAEA"/>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999999"/>
                  </a:solidFill>
                  <a:latin typeface="Consolas"/>
                  <a:ea typeface="Consolas"/>
                  <a:cs typeface="Consolas"/>
                  <a:sym typeface="Consolas"/>
                </a:rPr>
                <a:t>## output </a:t>
              </a:r>
              <a:endParaRPr>
                <a:solidFill>
                  <a:srgbClr val="999999"/>
                </a:solidFill>
                <a:latin typeface="Consolas"/>
                <a:ea typeface="Consolas"/>
                <a:cs typeface="Consolas"/>
                <a:sym typeface="Consolas"/>
              </a:endParaRPr>
            </a:p>
            <a:p>
              <a:pPr indent="0" lvl="0" marL="0" rtl="0" algn="l">
                <a:spcBef>
                  <a:spcPts val="0"/>
                </a:spcBef>
                <a:spcAft>
                  <a:spcPts val="0"/>
                </a:spcAft>
                <a:buClr>
                  <a:schemeClr val="dk1"/>
                </a:buClr>
                <a:buSzPts val="1100"/>
                <a:buFont typeface="Arial"/>
                <a:buNone/>
              </a:pPr>
              <a:r>
                <a:rPr lang="en">
                  <a:solidFill>
                    <a:srgbClr val="EAEAEA"/>
                  </a:solidFill>
                  <a:latin typeface="Consolas"/>
                  <a:ea typeface="Consolas"/>
                  <a:cs typeface="Consolas"/>
                  <a:sym typeface="Consolas"/>
                </a:rPr>
                <a:t>FALSE</a:t>
              </a:r>
              <a:endParaRPr>
                <a:solidFill>
                  <a:srgbClr val="EAEAEA"/>
                </a:solidFill>
                <a:latin typeface="Consolas"/>
                <a:ea typeface="Consolas"/>
                <a:cs typeface="Consolas"/>
                <a:sym typeface="Consolas"/>
              </a:endParaRPr>
            </a:p>
            <a:p>
              <a:pPr indent="0" lvl="0" marL="0" rtl="0" algn="l">
                <a:spcBef>
                  <a:spcPts val="0"/>
                </a:spcBef>
                <a:spcAft>
                  <a:spcPts val="0"/>
                </a:spcAft>
                <a:buClr>
                  <a:srgbClr val="000000"/>
                </a:buClr>
                <a:buSzPts val="1100"/>
                <a:buFont typeface="Arial"/>
                <a:buNone/>
              </a:pPr>
              <a:r>
                <a:t/>
              </a:r>
              <a:endParaRPr>
                <a:solidFill>
                  <a:srgbClr val="EAEAEA"/>
                </a:solidFill>
                <a:latin typeface="Consolas"/>
                <a:ea typeface="Consolas"/>
                <a:cs typeface="Consolas"/>
                <a:sym typeface="Consolas"/>
              </a:endParaRPr>
            </a:p>
          </p:txBody>
        </p:sp>
        <p:sp>
          <p:nvSpPr>
            <p:cNvPr id="896" name="Google Shape;896;p101"/>
            <p:cNvSpPr txBox="1"/>
            <p:nvPr/>
          </p:nvSpPr>
          <p:spPr>
            <a:xfrm>
              <a:off x="1464738" y="2582325"/>
              <a:ext cx="385800" cy="4952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EAEAEA"/>
                  </a:solidFill>
                  <a:latin typeface="Consolas"/>
                  <a:ea typeface="Consolas"/>
                  <a:cs typeface="Consolas"/>
                  <a:sym typeface="Consolas"/>
                </a:rPr>
                <a:t>01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02</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03</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04</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05</a:t>
              </a:r>
              <a:endParaRPr>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06</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07</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08</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09</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10</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11</a:t>
              </a:r>
              <a:endParaRPr>
                <a:solidFill>
                  <a:srgbClr val="EAEAEA"/>
                </a:solidFill>
                <a:latin typeface="Consolas"/>
                <a:ea typeface="Consolas"/>
                <a:cs typeface="Consolas"/>
                <a:sym typeface="Consolas"/>
              </a:endParaRPr>
            </a:p>
            <a:p>
              <a:pPr indent="0" lvl="0" marL="0" rtl="0" algn="l">
                <a:spcBef>
                  <a:spcPts val="0"/>
                </a:spcBef>
                <a:spcAft>
                  <a:spcPts val="0"/>
                </a:spcAft>
                <a:buNone/>
              </a:pPr>
              <a:r>
                <a:rPr lang="en">
                  <a:solidFill>
                    <a:srgbClr val="EAEAEA"/>
                  </a:solidFill>
                  <a:latin typeface="Consolas"/>
                  <a:ea typeface="Consolas"/>
                  <a:cs typeface="Consolas"/>
                  <a:sym typeface="Consolas"/>
                </a:rPr>
                <a:t>12</a:t>
              </a:r>
              <a:endParaRPr>
                <a:solidFill>
                  <a:srgbClr val="EAEAEA"/>
                </a:solidFill>
                <a:latin typeface="Consolas"/>
                <a:ea typeface="Consolas"/>
                <a:cs typeface="Consolas"/>
                <a:sym typeface="Consolas"/>
              </a:endParaRPr>
            </a:p>
            <a:p>
              <a:pPr indent="0" lvl="0" marL="0" rtl="0" algn="l">
                <a:spcBef>
                  <a:spcPts val="0"/>
                </a:spcBef>
                <a:spcAft>
                  <a:spcPts val="0"/>
                </a:spcAft>
                <a:buNone/>
              </a:pPr>
              <a:r>
                <a:t/>
              </a:r>
              <a:endParaRPr>
                <a:solidFill>
                  <a:srgbClr val="EAEAEA"/>
                </a:solidFill>
                <a:latin typeface="Consolas"/>
                <a:ea typeface="Consolas"/>
                <a:cs typeface="Consolas"/>
                <a:sym typeface="Consolas"/>
              </a:endParaRPr>
            </a:p>
          </p:txBody>
        </p:sp>
      </p:gr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1"/>
          <p:cNvSpPr txBox="1"/>
          <p:nvPr/>
        </p:nvSpPr>
        <p:spPr>
          <a:xfrm>
            <a:off x="647100" y="1883688"/>
            <a:ext cx="7849800" cy="10017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3000">
                <a:solidFill>
                  <a:schemeClr val="dk1"/>
                </a:solidFill>
                <a:latin typeface="Open Sans"/>
                <a:ea typeface="Open Sans"/>
                <a:cs typeface="Open Sans"/>
                <a:sym typeface="Open Sans"/>
              </a:rPr>
              <a:t>Tip #3: </a:t>
            </a:r>
            <a:r>
              <a:rPr lang="en" sz="3000">
                <a:solidFill>
                  <a:schemeClr val="dk1"/>
                </a:solidFill>
                <a:latin typeface="Open Sans"/>
                <a:ea typeface="Open Sans"/>
                <a:cs typeface="Open Sans"/>
                <a:sym typeface="Open Sans"/>
              </a:rPr>
              <a:t>Start coding or whiteboarding, and talk through parts where you're stuck. </a:t>
            </a:r>
            <a:endParaRPr b="1" sz="3000">
              <a:solidFill>
                <a:schemeClr val="dk1"/>
              </a:solidFill>
              <a:latin typeface="Open Sans"/>
              <a:ea typeface="Open Sans"/>
              <a:cs typeface="Open Sans"/>
              <a:sym typeface="Open Sans"/>
            </a:endParaRPr>
          </a:p>
        </p:txBody>
      </p:sp>
      <p:sp>
        <p:nvSpPr>
          <p:cNvPr id="154" name="Google Shape;154;p21"/>
          <p:cNvSpPr txBox="1"/>
          <p:nvPr/>
        </p:nvSpPr>
        <p:spPr>
          <a:xfrm>
            <a:off x="880200" y="3634875"/>
            <a:ext cx="4239300" cy="2307600"/>
          </a:xfrm>
          <a:prstGeom prst="rect">
            <a:avLst/>
          </a:prstGeom>
          <a:noFill/>
          <a:ln>
            <a:noFill/>
          </a:ln>
        </p:spPr>
        <p:txBody>
          <a:bodyPr anchorCtr="0" anchor="ctr" bIns="91425" lIns="91425" spcFirstLastPara="1" rIns="91425" wrap="square" tIns="91425">
            <a:noAutofit/>
          </a:bodyPr>
          <a:lstStyle/>
          <a:p>
            <a:pPr indent="0" lvl="0" marL="0" rtl="0" algn="l">
              <a:lnSpc>
                <a:spcPct val="130000"/>
              </a:lnSpc>
              <a:spcBef>
                <a:spcPts val="0"/>
              </a:spcBef>
              <a:spcAft>
                <a:spcPts val="1000"/>
              </a:spcAft>
              <a:buNone/>
            </a:pPr>
            <a:r>
              <a:rPr lang="en" sz="2000">
                <a:solidFill>
                  <a:schemeClr val="dk1"/>
                </a:solidFill>
                <a:latin typeface="Open Sans"/>
                <a:ea typeface="Open Sans"/>
                <a:cs typeface="Open Sans"/>
                <a:sym typeface="Open Sans"/>
              </a:rPr>
              <a:t>Technical interviewers know what they can and can't share with you. They're very likely to give you a hint if you're close (like if can't remember the name of the method you want to use).</a:t>
            </a:r>
            <a:endParaRPr sz="2000">
              <a:solidFill>
                <a:schemeClr val="dk1"/>
              </a:solidFill>
              <a:latin typeface="Open Sans"/>
              <a:ea typeface="Open Sans"/>
              <a:cs typeface="Open Sans"/>
              <a:sym typeface="Open Sans"/>
            </a:endParaRPr>
          </a:p>
        </p:txBody>
      </p:sp>
      <p:sp>
        <p:nvSpPr>
          <p:cNvPr id="155" name="Google Shape;155;p21"/>
          <p:cNvSpPr txBox="1"/>
          <p:nvPr>
            <p:ph type="title"/>
          </p:nvPr>
        </p:nvSpPr>
        <p:spPr>
          <a:xfrm>
            <a:off x="391800" y="713500"/>
            <a:ext cx="83604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sz="3200"/>
              <a:t>Technical Interview Tips</a:t>
            </a:r>
            <a:endParaRPr sz="3200"/>
          </a:p>
        </p:txBody>
      </p:sp>
      <p:pic>
        <p:nvPicPr>
          <p:cNvPr id="156" name="Google Shape;156;p21"/>
          <p:cNvPicPr preferRelativeResize="0"/>
          <p:nvPr/>
        </p:nvPicPr>
        <p:blipFill>
          <a:blip r:embed="rId3">
            <a:alphaModFix/>
          </a:blip>
          <a:stretch>
            <a:fillRect/>
          </a:stretch>
        </p:blipFill>
        <p:spPr>
          <a:xfrm>
            <a:off x="5274900" y="3027488"/>
            <a:ext cx="3359576" cy="3359575"/>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0" name="Shape 900"/>
        <p:cNvGrpSpPr/>
        <p:nvPr/>
      </p:nvGrpSpPr>
      <p:grpSpPr>
        <a:xfrm>
          <a:off x="0" y="0"/>
          <a:ext cx="0" cy="0"/>
          <a:chOff x="0" y="0"/>
          <a:chExt cx="0" cy="0"/>
        </a:xfrm>
      </p:grpSpPr>
      <p:sp>
        <p:nvSpPr>
          <p:cNvPr id="901" name="Google Shape;901;p102"/>
          <p:cNvSpPr txBox="1"/>
          <p:nvPr/>
        </p:nvSpPr>
        <p:spPr>
          <a:xfrm>
            <a:off x="3230250" y="2305600"/>
            <a:ext cx="5445300" cy="3127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200">
                <a:solidFill>
                  <a:srgbClr val="FFD966"/>
                </a:solidFill>
                <a:latin typeface="Open Sans"/>
                <a:ea typeface="Open Sans"/>
                <a:cs typeface="Open Sans"/>
                <a:sym typeface="Open Sans"/>
              </a:rPr>
              <a:t>Check your email for access to:</a:t>
            </a:r>
            <a:endParaRPr b="1" sz="2200">
              <a:solidFill>
                <a:srgbClr val="FFD966"/>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These workshop slides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Practice problems to keep learning</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Deeper dives into key topics</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Instructions to join the community</a:t>
            </a:r>
            <a:endParaRPr sz="2200">
              <a:solidFill>
                <a:srgbClr val="FFFFFF"/>
              </a:solidFill>
              <a:latin typeface="Open Sans"/>
              <a:ea typeface="Open Sans"/>
              <a:cs typeface="Open Sans"/>
              <a:sym typeface="Open Sans"/>
            </a:endParaRPr>
          </a:p>
          <a:p>
            <a:pPr indent="-368300" lvl="0" marL="457200" rtl="0" algn="l">
              <a:lnSpc>
                <a:spcPct val="115000"/>
              </a:lnSpc>
              <a:spcBef>
                <a:spcPts val="0"/>
              </a:spcBef>
              <a:spcAft>
                <a:spcPts val="0"/>
              </a:spcAft>
              <a:buClr>
                <a:srgbClr val="FFFFFF"/>
              </a:buClr>
              <a:buSzPts val="2200"/>
              <a:buFont typeface="Open Sans"/>
              <a:buChar char="●"/>
            </a:pPr>
            <a:r>
              <a:rPr lang="en" sz="2200">
                <a:solidFill>
                  <a:srgbClr val="FFFFFF"/>
                </a:solidFill>
                <a:latin typeface="Open Sans"/>
                <a:ea typeface="Open Sans"/>
                <a:cs typeface="Open Sans"/>
                <a:sym typeface="Open Sans"/>
              </a:rPr>
              <a:t>More opportunities from MLH!</a:t>
            </a:r>
            <a:endParaRPr sz="2200">
              <a:solidFill>
                <a:srgbClr val="FFFFFF"/>
              </a:solidFill>
              <a:latin typeface="Open Sans"/>
              <a:ea typeface="Open Sans"/>
              <a:cs typeface="Open Sans"/>
              <a:sym typeface="Open Sans"/>
            </a:endParaRPr>
          </a:p>
        </p:txBody>
      </p:sp>
      <p:sp>
        <p:nvSpPr>
          <p:cNvPr id="902" name="Google Shape;902;p102"/>
          <p:cNvSpPr txBox="1"/>
          <p:nvPr/>
        </p:nvSpPr>
        <p:spPr>
          <a:xfrm>
            <a:off x="576450" y="1017925"/>
            <a:ext cx="7991100" cy="77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3000">
                <a:solidFill>
                  <a:srgbClr val="FFFFFF"/>
                </a:solidFill>
                <a:latin typeface="Open Sans"/>
                <a:ea typeface="Open Sans"/>
                <a:cs typeface="Open Sans"/>
                <a:sym typeface="Open Sans"/>
              </a:rPr>
              <a:t>Learning shouldn't stop when the workshop ends...</a:t>
            </a:r>
            <a:endParaRPr b="1" sz="3000">
              <a:solidFill>
                <a:srgbClr val="FFFFFF"/>
              </a:solidFill>
              <a:latin typeface="Open Sans"/>
              <a:ea typeface="Open Sans"/>
              <a:cs typeface="Open Sans"/>
              <a:sym typeface="Open Sans"/>
            </a:endParaRPr>
          </a:p>
        </p:txBody>
      </p:sp>
      <p:pic>
        <p:nvPicPr>
          <p:cNvPr id="903" name="Google Shape;903;p102"/>
          <p:cNvPicPr preferRelativeResize="0"/>
          <p:nvPr/>
        </p:nvPicPr>
        <p:blipFill>
          <a:blip r:embed="rId3">
            <a:alphaModFix/>
          </a:blip>
          <a:stretch>
            <a:fillRect/>
          </a:stretch>
        </p:blipFill>
        <p:spPr>
          <a:xfrm>
            <a:off x="468425" y="2474847"/>
            <a:ext cx="2567475" cy="2567451"/>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07" name="Shape 907"/>
        <p:cNvGrpSpPr/>
        <p:nvPr/>
      </p:nvGrpSpPr>
      <p:grpSpPr>
        <a:xfrm>
          <a:off x="0" y="0"/>
          <a:ext cx="0" cy="0"/>
          <a:chOff x="0" y="0"/>
          <a:chExt cx="0" cy="0"/>
        </a:xfrm>
      </p:grpSpPr>
      <p:sp>
        <p:nvSpPr>
          <p:cNvPr id="908" name="Google Shape;908;p103"/>
          <p:cNvSpPr txBox="1"/>
          <p:nvPr/>
        </p:nvSpPr>
        <p:spPr>
          <a:xfrm>
            <a:off x="8354450" y="6524500"/>
            <a:ext cx="675600" cy="2565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000">
                <a:solidFill>
                  <a:schemeClr val="lt1"/>
                </a:solidFill>
                <a:latin typeface="Open Sans"/>
                <a:ea typeface="Open Sans"/>
                <a:cs typeface="Open Sans"/>
                <a:sym typeface="Open Sans"/>
              </a:rPr>
              <a:t>v.0.0.2</a:t>
            </a:r>
            <a:endParaRPr sz="1000">
              <a:solidFill>
                <a:schemeClr val="lt1"/>
              </a:solidFill>
              <a:latin typeface="Open Sans"/>
              <a:ea typeface="Open Sans"/>
              <a:cs typeface="Open Sans"/>
              <a:sym typeface="Open Sans"/>
            </a:endParaRPr>
          </a:p>
        </p:txBody>
      </p:sp>
      <p:pic>
        <p:nvPicPr>
          <p:cNvPr id="909" name="Google Shape;909;p103"/>
          <p:cNvPicPr preferRelativeResize="0"/>
          <p:nvPr/>
        </p:nvPicPr>
        <p:blipFill>
          <a:blip r:embed="rId3">
            <a:alphaModFix/>
          </a:blip>
          <a:stretch>
            <a:fillRect/>
          </a:stretch>
        </p:blipFill>
        <p:spPr>
          <a:xfrm>
            <a:off x="2771087" y="5166600"/>
            <a:ext cx="3601825" cy="13579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MLH Localhost Them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